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6"/>
  </p:notesMasterIdLst>
  <p:sldIdLst>
    <p:sldId id="256" r:id="rId2"/>
    <p:sldId id="258" r:id="rId3"/>
    <p:sldId id="286" r:id="rId4"/>
    <p:sldId id="288" r:id="rId5"/>
    <p:sldId id="287" r:id="rId6"/>
    <p:sldId id="290" r:id="rId7"/>
    <p:sldId id="295" r:id="rId8"/>
    <p:sldId id="289" r:id="rId9"/>
    <p:sldId id="291" r:id="rId10"/>
    <p:sldId id="292" r:id="rId11"/>
    <p:sldId id="293" r:id="rId12"/>
    <p:sldId id="294" r:id="rId13"/>
    <p:sldId id="310" r:id="rId14"/>
    <p:sldId id="296" r:id="rId15"/>
    <p:sldId id="298" r:id="rId16"/>
    <p:sldId id="304" r:id="rId17"/>
    <p:sldId id="299" r:id="rId18"/>
    <p:sldId id="317" r:id="rId19"/>
    <p:sldId id="311" r:id="rId20"/>
    <p:sldId id="313" r:id="rId21"/>
    <p:sldId id="314" r:id="rId22"/>
    <p:sldId id="315" r:id="rId23"/>
    <p:sldId id="312" r:id="rId24"/>
    <p:sldId id="316" r:id="rId25"/>
  </p:sldIdLst>
  <p:sldSz cx="9144000" cy="5143500" type="screen16x9"/>
  <p:notesSz cx="6858000" cy="9144000"/>
  <p:embeddedFontLst>
    <p:embeddedFont>
      <p:font typeface="Arvo" panose="020B0604020202020204" charset="0"/>
      <p:regular r:id="rId27"/>
      <p:bold r:id="rId28"/>
      <p:italic r:id="rId29"/>
      <p:boldItalic r:id="rId30"/>
    </p:embeddedFont>
    <p:embeddedFont>
      <p:font typeface="Gisha" panose="020B0502040204020203" pitchFamily="34" charset="-79"/>
      <p:regular r:id="rId31"/>
      <p:bold r:id="rId32"/>
    </p:embeddedFont>
    <p:embeddedFont>
      <p:font typeface="Roboto Condensed" panose="020000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5D08E4-4CB9-4A25-91DF-C19B82DA8EF8}">
  <a:tblStyle styleId="{025D08E4-4CB9-4A25-91DF-C19B82DA8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474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578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207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18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221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700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בחדרים ניתן לדון על השאלות שהופיעו בשקפים 8-12 ועליהם חשבו התלמידים 10 שניות על כל שאלה,</a:t>
            </a:r>
            <a:r>
              <a:rPr lang="he-IL" baseline="0" dirty="0"/>
              <a:t> או שבחדרים ידונו התלמידים על השאלות משקפים 15-17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6322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10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001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392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923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85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405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783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707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213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452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42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4592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782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077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50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286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0944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013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accent5"/>
                </a:solidFill>
              </a:rPr>
              <a:t>“</a:t>
            </a:r>
            <a:endParaRPr sz="72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6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2Mxr2gw4T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net.co.il/articles/0,7340,L-3787349,00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XKe2NlveU0&amp;t=2s&amp;ab_channel=%D7%A2%D7%A8%D7%95%D7%A5%D7%94%D7%A1%D7%A4%D7%95%D7%A8%D7%98%E2%80%8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  <a:t>הצטיינות, מצוינות ומה שביניהן </a:t>
            </a:r>
            <a:endParaRPr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400" b="1" i="0" dirty="0">
                <a:latin typeface="Gisha" panose="020B0502040204020203" pitchFamily="34" charset="-79"/>
                <a:cs typeface="Gisha" panose="020B0502040204020203" pitchFamily="34" charset="-79"/>
              </a:rPr>
              <a:t>האם אני יודע/ת "ליפול ולקום"? </a:t>
            </a:r>
            <a:endParaRPr sz="44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t="33425" r="51922" b="33929"/>
          <a:stretch/>
        </p:blipFill>
        <p:spPr>
          <a:xfrm>
            <a:off x="6622548" y="2489201"/>
            <a:ext cx="2006196" cy="1589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452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400" b="1" i="0" dirty="0">
                <a:latin typeface="Gisha" panose="020B0502040204020203" pitchFamily="34" charset="-79"/>
                <a:cs typeface="Gisha" panose="020B0502040204020203" pitchFamily="34" charset="-79"/>
              </a:rPr>
              <a:t>מהם האתגרים העומדים בפני? </a:t>
            </a:r>
            <a:endParaRPr sz="44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51024" t="33244" b="33929"/>
          <a:stretch/>
        </p:blipFill>
        <p:spPr>
          <a:xfrm>
            <a:off x="6430263" y="2373086"/>
            <a:ext cx="2153066" cy="1683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066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400" b="1" i="0" dirty="0">
                <a:latin typeface="Gisha" panose="020B0502040204020203" pitchFamily="34" charset="-79"/>
                <a:cs typeface="Gisha" panose="020B0502040204020203" pitchFamily="34" charset="-79"/>
              </a:rPr>
              <a:t>מי/מה יכול לסייע לי להצליח? </a:t>
            </a:r>
            <a:endParaRPr sz="44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t="66432" r="50870"/>
          <a:stretch/>
        </p:blipFill>
        <p:spPr>
          <a:xfrm>
            <a:off x="6553200" y="2342392"/>
            <a:ext cx="2169888" cy="17296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6212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68" y="873149"/>
            <a:ext cx="3491663" cy="405897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109" y="171880"/>
            <a:ext cx="3571487" cy="409650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69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/>
          <p:nvPr/>
        </p:nvSpPr>
        <p:spPr>
          <a:xfrm>
            <a:off x="463525" y="0"/>
            <a:ext cx="3757292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Gisha" panose="020B0502040204020203" pitchFamily="34" charset="-79"/>
              <a:ea typeface="Roboto Condensed"/>
              <a:cs typeface="Gisha" panose="020B0502040204020203" pitchFamily="34" charset="-79"/>
              <a:sym typeface="Roboto Condensed"/>
            </a:endParaRPr>
          </a:p>
        </p:txBody>
      </p:sp>
      <p:sp>
        <p:nvSpPr>
          <p:cNvPr id="2" name="כותרת משנה 1"/>
          <p:cNvSpPr>
            <a:spLocks noGrp="1"/>
          </p:cNvSpPr>
          <p:nvPr>
            <p:ph type="subTitle" idx="1"/>
          </p:nvPr>
        </p:nvSpPr>
        <p:spPr>
          <a:xfrm>
            <a:off x="463525" y="3235474"/>
            <a:ext cx="4094400" cy="784800"/>
          </a:xfrm>
        </p:spPr>
        <p:txBody>
          <a:bodyPr/>
          <a:lstStyle/>
          <a:p>
            <a:pPr algn="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לדיון בחדרים</a:t>
            </a:r>
          </a:p>
        </p:txBody>
      </p:sp>
      <p:pic>
        <p:nvPicPr>
          <p:cNvPr id="1026" name="Picture 2" descr="תוצאת תמונה עבור זו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849" y="72888"/>
            <a:ext cx="2939968" cy="266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/>
          <a:srcRect t="67049" r="50249"/>
          <a:stretch/>
        </p:blipFill>
        <p:spPr>
          <a:xfrm>
            <a:off x="6517363" y="918202"/>
            <a:ext cx="2392776" cy="1817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6991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400" b="1" i="0" dirty="0">
                <a:latin typeface="Gisha" panose="020B0502040204020203" pitchFamily="34" charset="-79"/>
                <a:cs typeface="Gisha" panose="020B0502040204020203" pitchFamily="34" charset="-79"/>
              </a:rPr>
              <a:t>מה עזר לי להטעין את עצמי בשנה שעברה? </a:t>
            </a:r>
            <a:endParaRPr sz="44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50913" t="67049"/>
          <a:stretch/>
        </p:blipFill>
        <p:spPr>
          <a:xfrm>
            <a:off x="6366567" y="2394857"/>
            <a:ext cx="2172017" cy="16723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3879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400" b="1" i="0" dirty="0">
                <a:latin typeface="Gisha" panose="020B0502040204020203" pitchFamily="34" charset="-79"/>
                <a:cs typeface="Gisha" panose="020B0502040204020203" pitchFamily="34" charset="-79"/>
              </a:rPr>
              <a:t>"טיפים" להצטיינות לתלמידי השכבה החדשה? </a:t>
            </a:r>
            <a:endParaRPr sz="44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50814" b="67838"/>
          <a:stretch/>
        </p:blipFill>
        <p:spPr>
          <a:xfrm>
            <a:off x="6460436" y="1875183"/>
            <a:ext cx="2378764" cy="1810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587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000" b="1" i="0" dirty="0">
                <a:latin typeface="Gisha" panose="020B0502040204020203" pitchFamily="34" charset="-79"/>
                <a:cs typeface="Gisha" panose="020B0502040204020203" pitchFamily="34" charset="-79"/>
              </a:rPr>
              <a:t>מהן 5 התכונות המאפיינות מצטיינים? מה יש לי מתוכן? </a:t>
            </a:r>
            <a:endParaRPr sz="40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900" dirty="0">
                <a:latin typeface="Gisha" panose="020B0502040204020203" pitchFamily="34" charset="-79"/>
                <a:cs typeface="Gisha" panose="020B0502040204020203" pitchFamily="34" charset="-79"/>
              </a:rPr>
              <a:t>מילוי התכונות </a:t>
            </a:r>
            <a:r>
              <a:rPr lang="he-IL" sz="900" dirty="0" err="1">
                <a:latin typeface="Gisha" panose="020B0502040204020203" pitchFamily="34" charset="-79"/>
                <a:cs typeface="Gisha" panose="020B0502040204020203" pitchFamily="34" charset="-79"/>
              </a:rPr>
              <a:t>במנטימטר</a:t>
            </a:r>
            <a:r>
              <a:rPr lang="he-IL" sz="900" dirty="0">
                <a:latin typeface="Gisha" panose="020B0502040204020203" pitchFamily="34" charset="-79"/>
                <a:cs typeface="Gisha" panose="020B0502040204020203" pitchFamily="34" charset="-79"/>
              </a:rPr>
              <a:t> וזיהוי התכונות המרכזיות </a:t>
            </a:r>
            <a:endParaRPr sz="9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/>
          <a:srcRect r="50916" b="67703"/>
          <a:stretch/>
        </p:blipFill>
        <p:spPr>
          <a:xfrm>
            <a:off x="6696242" y="2091258"/>
            <a:ext cx="2118085" cy="1625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2297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/>
          <p:nvPr/>
        </p:nvSpPr>
        <p:spPr>
          <a:xfrm>
            <a:off x="478165" y="1023257"/>
            <a:ext cx="3757292" cy="122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r"/>
            <a:r>
              <a:rPr lang="he-IL" sz="2000" b="1" dirty="0">
                <a:solidFill>
                  <a:schemeClr val="accent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בחרו באחד הנושאים:</a:t>
            </a:r>
          </a:p>
          <a:p>
            <a:pPr algn="r"/>
            <a:r>
              <a:rPr lang="he-IL" sz="2000" b="1" dirty="0">
                <a:solidFill>
                  <a:schemeClr val="accent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1. מאמץ / השקעה  / אתגרים</a:t>
            </a:r>
          </a:p>
          <a:p>
            <a:pPr algn="r"/>
            <a:r>
              <a:rPr lang="he-IL" sz="2000" b="1" dirty="0">
                <a:solidFill>
                  <a:schemeClr val="accent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2. מטרות / יעדים / חלומות</a:t>
            </a:r>
          </a:p>
          <a:p>
            <a:pPr algn="r"/>
            <a:r>
              <a:rPr lang="he-IL" sz="2000" b="1" dirty="0">
                <a:solidFill>
                  <a:schemeClr val="accent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3. כישלונות</a:t>
            </a:r>
          </a:p>
          <a:p>
            <a:pPr algn="r"/>
            <a:r>
              <a:rPr lang="he-IL" sz="2000" b="1" dirty="0">
                <a:solidFill>
                  <a:schemeClr val="accent6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4. צמיחה והתחדשות</a:t>
            </a:r>
          </a:p>
        </p:txBody>
      </p:sp>
      <p:sp>
        <p:nvSpPr>
          <p:cNvPr id="2" name="כותרת משנה 1"/>
          <p:cNvSpPr>
            <a:spLocks noGrp="1"/>
          </p:cNvSpPr>
          <p:nvPr>
            <p:ph type="subTitle" idx="1"/>
          </p:nvPr>
        </p:nvSpPr>
        <p:spPr>
          <a:xfrm>
            <a:off x="205409" y="2993100"/>
            <a:ext cx="4562973" cy="784800"/>
          </a:xfrm>
        </p:spPr>
        <p:txBody>
          <a:bodyPr/>
          <a:lstStyle/>
          <a:p>
            <a:pPr algn="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קבוצות דיון, עפ"י נושאים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319" y="357807"/>
            <a:ext cx="2496342" cy="21468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8388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4"/>
          <a:srcRect l="51148" b="67220"/>
          <a:stretch/>
        </p:blipFill>
        <p:spPr>
          <a:xfrm>
            <a:off x="7207187" y="162978"/>
            <a:ext cx="1760375" cy="137924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4"/>
          <a:srcRect l="50745" t="33471" b="33586"/>
          <a:stretch/>
        </p:blipFill>
        <p:spPr>
          <a:xfrm>
            <a:off x="5290661" y="345080"/>
            <a:ext cx="1774890" cy="13861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1" y="83470"/>
            <a:ext cx="396142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FFC000"/>
                </a:solidFill>
              </a:rPr>
              <a:t>מאמץ / השקעה / אתגרים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5"/>
          <a:srcRect l="50253" b="67002"/>
          <a:stretch/>
        </p:blipFill>
        <p:spPr>
          <a:xfrm>
            <a:off x="7205048" y="1731193"/>
            <a:ext cx="1762514" cy="1364343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5"/>
          <a:srcRect t="33852" r="50680" b="33852"/>
          <a:stretch/>
        </p:blipFill>
        <p:spPr>
          <a:xfrm>
            <a:off x="5304405" y="2026097"/>
            <a:ext cx="1747402" cy="133531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5"/>
          <a:srcRect l="50458" t="33174" b="34179"/>
          <a:stretch/>
        </p:blipFill>
        <p:spPr>
          <a:xfrm>
            <a:off x="3262282" y="606690"/>
            <a:ext cx="1755257" cy="134982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2282" y="2292554"/>
            <a:ext cx="1755587" cy="133270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91" y="606691"/>
            <a:ext cx="2715750" cy="190454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91" y="2693755"/>
            <a:ext cx="2748110" cy="231163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0661" y="3529004"/>
            <a:ext cx="1718115" cy="148718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5048" y="3179384"/>
            <a:ext cx="1762514" cy="111404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2281" y="3834585"/>
            <a:ext cx="1755257" cy="117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89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>
            <a:spLocks noGrp="1"/>
          </p:cNvSpPr>
          <p:nvPr>
            <p:ph type="ctrTitle" idx="4294967295"/>
          </p:nvPr>
        </p:nvSpPr>
        <p:spPr>
          <a:xfrm>
            <a:off x="1029935" y="3391444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dirty="0">
                <a:solidFill>
                  <a:schemeClr val="accent4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התחושות ו/או המחשבות שמעוררת בי המילה "הצטיינות"... 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15" name="Google Shape;215;p13" descr="10.jpg"/>
          <p:cNvPicPr preferRelativeResize="0"/>
          <p:nvPr/>
        </p:nvPicPr>
        <p:blipFill rotWithShape="1">
          <a:blip r:embed="rId3">
            <a:alphaModFix/>
          </a:blip>
          <a:srcRect l="15648" r="28102"/>
          <a:stretch/>
        </p:blipFill>
        <p:spPr>
          <a:xfrm>
            <a:off x="2471530" y="119269"/>
            <a:ext cx="4247322" cy="2975113"/>
          </a:xfrm>
          <a:prstGeom prst="diamond">
            <a:avLst/>
          </a:prstGeom>
          <a:noFill/>
          <a:ln w="38100" cap="flat" cmpd="sng">
            <a:solidFill>
              <a:srgbClr val="3F5378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4"/>
          <a:srcRect t="480" r="50060" b="66749"/>
          <a:stretch/>
        </p:blipFill>
        <p:spPr>
          <a:xfrm>
            <a:off x="7239868" y="105594"/>
            <a:ext cx="1799567" cy="1378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373" y="50800"/>
            <a:ext cx="18886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FFC000"/>
                </a:solidFill>
              </a:rPr>
              <a:t>כישלונות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291" y="143410"/>
            <a:ext cx="1729277" cy="130322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805" y="121354"/>
            <a:ext cx="1780186" cy="134733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8470" y="1659807"/>
            <a:ext cx="1780965" cy="2440244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1805" y="1659806"/>
            <a:ext cx="3748763" cy="244024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096" y="869077"/>
            <a:ext cx="2566171" cy="32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95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/>
          <a:srcRect t="33988" r="50463" b="33586"/>
          <a:stretch/>
        </p:blipFill>
        <p:spPr>
          <a:xfrm>
            <a:off x="7171233" y="1808975"/>
            <a:ext cx="1785053" cy="1364343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4"/>
          <a:srcRect l="50745" t="66758"/>
          <a:stretch/>
        </p:blipFill>
        <p:spPr>
          <a:xfrm>
            <a:off x="7171233" y="239486"/>
            <a:ext cx="1774890" cy="13986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373" y="50800"/>
            <a:ext cx="3628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FFC000"/>
                </a:solidFill>
              </a:rPr>
              <a:t>מטרות / יעדים / חלומות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790" y="264034"/>
            <a:ext cx="1790797" cy="134958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790" y="1808975"/>
            <a:ext cx="1867094" cy="143779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2831" y="766915"/>
            <a:ext cx="1852313" cy="140601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044" y="873408"/>
            <a:ext cx="2138438" cy="1871133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81" y="2912230"/>
            <a:ext cx="2120901" cy="1934379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2831" y="2354431"/>
            <a:ext cx="1875131" cy="2492178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790" y="3442128"/>
            <a:ext cx="1867094" cy="1404481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4712" y="3246773"/>
            <a:ext cx="1689885" cy="11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7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/>
          <a:srcRect t="66931" r="50060"/>
          <a:stretch/>
        </p:blipFill>
        <p:spPr>
          <a:xfrm>
            <a:off x="377373" y="2686857"/>
            <a:ext cx="2175848" cy="148403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7373" y="50800"/>
            <a:ext cx="36285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FFC000"/>
                </a:solidFill>
              </a:rPr>
              <a:t>צמיחה והתחדשות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5"/>
          <a:srcRect l="50458" t="66698"/>
          <a:stretch/>
        </p:blipFill>
        <p:spPr>
          <a:xfrm>
            <a:off x="377373" y="953729"/>
            <a:ext cx="2204039" cy="158526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5"/>
          <a:srcRect t="66874" r="50771"/>
          <a:stretch/>
        </p:blipFill>
        <p:spPr>
          <a:xfrm>
            <a:off x="3133862" y="312410"/>
            <a:ext cx="1744161" cy="1688591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/>
          <a:srcRect r="50157" b="66651"/>
          <a:stretch/>
        </p:blipFill>
        <p:spPr>
          <a:xfrm>
            <a:off x="3112090" y="2336798"/>
            <a:ext cx="1765933" cy="183408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232" y="312410"/>
            <a:ext cx="3249020" cy="140861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992" y="2001001"/>
            <a:ext cx="3114260" cy="206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/>
          <p:nvPr/>
        </p:nvSpPr>
        <p:spPr>
          <a:xfrm>
            <a:off x="463525" y="0"/>
            <a:ext cx="3757292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Gisha" panose="020B0502040204020203" pitchFamily="34" charset="-79"/>
              <a:ea typeface="Roboto Condensed"/>
              <a:cs typeface="Gisha" panose="020B0502040204020203" pitchFamily="34" charset="-79"/>
              <a:sym typeface="Roboto Condensed"/>
            </a:endParaRPr>
          </a:p>
        </p:txBody>
      </p:sp>
      <p:sp>
        <p:nvSpPr>
          <p:cNvPr id="2" name="כותרת משנה 1"/>
          <p:cNvSpPr>
            <a:spLocks noGrp="1"/>
          </p:cNvSpPr>
          <p:nvPr>
            <p:ph type="subTitle" idx="1"/>
          </p:nvPr>
        </p:nvSpPr>
        <p:spPr>
          <a:xfrm>
            <a:off x="205409" y="2993100"/>
            <a:ext cx="4562973" cy="784800"/>
          </a:xfrm>
        </p:spPr>
        <p:txBody>
          <a:bodyPr/>
          <a:lstStyle/>
          <a:p>
            <a:pPr algn="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לסיכום,</a:t>
            </a:r>
          </a:p>
          <a:p>
            <a:pPr algn="r"/>
            <a:endParaRPr lang="he-IL" sz="28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/>
            <a:r>
              <a:rPr lang="he-IL" sz="1800" b="1" dirty="0">
                <a:latin typeface="Gisha" panose="020B0502040204020203" pitchFamily="34" charset="-79"/>
                <a:cs typeface="Gisha" panose="020B0502040204020203" pitchFamily="34" charset="-79"/>
              </a:rPr>
              <a:t>בחר/י אחד מהמשפטים שילווה אותך כ"מוטו" בחיים ונמק/י את בחירתך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4"/>
          <a:srcRect t="67620" r="50262"/>
          <a:stretch/>
        </p:blipFill>
        <p:spPr>
          <a:xfrm>
            <a:off x="6150902" y="544284"/>
            <a:ext cx="2456386" cy="18671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07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176" y="176980"/>
            <a:ext cx="2286484" cy="173572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175" y="530941"/>
            <a:ext cx="2311907" cy="173572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176" y="2418735"/>
            <a:ext cx="2311907" cy="1720392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833" y="2633544"/>
            <a:ext cx="2311907" cy="173572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55" y="884902"/>
            <a:ext cx="2311907" cy="174864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400" y="2860270"/>
            <a:ext cx="2243662" cy="17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21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צפו בסרטון הבא – </a:t>
            </a:r>
            <a:br>
              <a:rPr lang="he-IL" dirty="0"/>
            </a:br>
            <a:r>
              <a:rPr lang="he-IL" dirty="0"/>
              <a:t>יובל שמלא מנצח את מסלול </a:t>
            </a:r>
            <a:r>
              <a:rPr lang="he-IL" dirty="0" err="1"/>
              <a:t>הנינג'ה</a:t>
            </a:r>
            <a:r>
              <a:rPr lang="he-IL" dirty="0"/>
              <a:t>: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" name="תמונה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190" y="1649896"/>
            <a:ext cx="4315446" cy="2648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לחצו על התמונה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כדי לצפות </a:t>
            </a:r>
            <a:r>
              <a:rPr lang="he-IL" dirty="0" err="1"/>
              <a:t>בסירטון</a:t>
            </a:r>
            <a:endParaRPr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2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צפו בסרטון הבא – </a:t>
            </a:r>
            <a:br>
              <a:rPr lang="he-IL" dirty="0"/>
            </a:br>
            <a:r>
              <a:rPr lang="he-IL" dirty="0"/>
              <a:t>עדה יונת בטקס הזכייה בפרס נובל</a:t>
            </a:r>
            <a:endParaRPr dirty="0"/>
          </a:p>
        </p:txBody>
      </p:sp>
      <p:sp>
        <p:nvSpPr>
          <p:cNvPr id="5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לחצו על התמונה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כדי לצפות </a:t>
            </a:r>
            <a:r>
              <a:rPr lang="he-IL" dirty="0" err="1"/>
              <a:t>בסירטון</a:t>
            </a:r>
            <a:endParaRPr dirty="0"/>
          </a:p>
        </p:txBody>
      </p:sp>
      <p:pic>
        <p:nvPicPr>
          <p:cNvPr id="2" name="תמונה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918" y="1628791"/>
            <a:ext cx="4264470" cy="2699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צפו בסרטון הבא – </a:t>
            </a:r>
            <a:br>
              <a:rPr lang="he-IL" dirty="0"/>
            </a:br>
            <a:r>
              <a:rPr lang="he-IL" dirty="0"/>
              <a:t>ירדן ג'רבי זוכה באליפות העולם</a:t>
            </a:r>
            <a:endParaRPr dirty="0"/>
          </a:p>
        </p:txBody>
      </p:sp>
      <p:pic>
        <p:nvPicPr>
          <p:cNvPr id="3" name="תמונה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154" y="1614148"/>
            <a:ext cx="4315446" cy="27010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לחצו על התמונה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כדי לצפות </a:t>
            </a:r>
            <a:r>
              <a:rPr lang="he-IL" dirty="0" err="1"/>
              <a:t>בסירטון</a:t>
            </a:r>
            <a:endParaRPr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1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ארבעת התנאים למצטיין/מצטיינת מנכ"ל: </a:t>
            </a:r>
            <a:endParaRPr dirty="0"/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r" rtl="1">
              <a:spcBef>
                <a:spcPts val="0"/>
              </a:spcBef>
              <a:spcAft>
                <a:spcPts val="0"/>
              </a:spcAft>
              <a:buSzPts val="2400"/>
              <a:buChar char="▰"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ממוצע ציונים משוקלל של 90 ומעלה 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lvl="0" indent="-381000" algn="r" rtl="1">
              <a:spcBef>
                <a:spcPts val="1000"/>
              </a:spcBef>
              <a:spcAft>
                <a:spcPts val="0"/>
              </a:spcAft>
              <a:buSzPts val="2400"/>
              <a:buChar char="▰"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4-5 יחידות במתמטיקה </a:t>
            </a:r>
          </a:p>
          <a:p>
            <a:pPr marL="457200" lvl="0" indent="-381000" algn="r" rtl="1">
              <a:spcBef>
                <a:spcPts val="1000"/>
              </a:spcBef>
              <a:spcAft>
                <a:spcPts val="0"/>
              </a:spcAft>
              <a:buSzPts val="2400"/>
              <a:buChar char="▰"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5 יחידות באנגלית </a:t>
            </a:r>
          </a:p>
          <a:p>
            <a:pPr marL="457200" lvl="0" indent="-381000" algn="r" rtl="1">
              <a:spcBef>
                <a:spcPts val="1000"/>
              </a:spcBef>
              <a:spcAft>
                <a:spcPts val="0"/>
              </a:spcAft>
              <a:buSzPts val="2400"/>
              <a:buChar char="▰"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מעורבות חברתית – בהצטיינות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תמונה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2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/>
          <p:nvPr/>
        </p:nvSpPr>
        <p:spPr>
          <a:xfrm>
            <a:off x="463525" y="0"/>
            <a:ext cx="3757292" cy="31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4400" b="1" i="0" u="none" strike="noStrike" kern="0" cap="none" spc="0" normalizeH="0" baseline="0" noProof="0" dirty="0">
                <a:ln>
                  <a:noFill/>
                </a:ln>
                <a:solidFill>
                  <a:srgbClr val="3F5378"/>
                </a:solidFill>
                <a:effectLst/>
                <a:uLnTx/>
                <a:uFillTx/>
                <a:latin typeface="Gisha" panose="020B0502040204020203" pitchFamily="34" charset="-79"/>
                <a:ea typeface="Roboto Condensed"/>
                <a:cs typeface="Gisha" panose="020B0502040204020203" pitchFamily="34" charset="-79"/>
                <a:sym typeface="Roboto Condensed"/>
              </a:rPr>
              <a:t>10 שניות "זוז"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3F5378"/>
              </a:solidFill>
              <a:effectLst/>
              <a:uLnTx/>
              <a:uFillTx/>
              <a:latin typeface="Gisha" panose="020B0502040204020203" pitchFamily="34" charset="-79"/>
              <a:ea typeface="Roboto Condensed"/>
              <a:cs typeface="Gisha" panose="020B0502040204020203" pitchFamily="34" charset="-79"/>
              <a:sym typeface="Roboto Condensed"/>
            </a:endParaRPr>
          </a:p>
        </p:txBody>
      </p:sp>
      <p:sp>
        <p:nvSpPr>
          <p:cNvPr id="2" name="כותרת משנה 1"/>
          <p:cNvSpPr>
            <a:spLocks noGrp="1"/>
          </p:cNvSpPr>
          <p:nvPr>
            <p:ph type="subTitle" idx="1"/>
          </p:nvPr>
        </p:nvSpPr>
        <p:spPr>
          <a:xfrm>
            <a:off x="463525" y="3235474"/>
            <a:ext cx="4094400" cy="784800"/>
          </a:xfrm>
        </p:spPr>
        <p:txBody>
          <a:bodyPr/>
          <a:lstStyle/>
          <a:p>
            <a:pPr algn="r"/>
            <a: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  <a:t>חשבו על השאלות הבאות... 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/>
          <a:srcRect r="51182"/>
          <a:stretch/>
        </p:blipFill>
        <p:spPr>
          <a:xfrm>
            <a:off x="6636125" y="2163316"/>
            <a:ext cx="2166554" cy="16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400" b="1" i="0" dirty="0">
                <a:latin typeface="Gisha" panose="020B0502040204020203" pitchFamily="34" charset="-79"/>
                <a:cs typeface="Gisha" panose="020B0502040204020203" pitchFamily="34" charset="-79"/>
              </a:rPr>
              <a:t>האם אני יכול/ה לסיים את בית הספר בהצטיינות? </a:t>
            </a:r>
            <a:endParaRPr sz="44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51107"/>
          <a:stretch/>
        </p:blipFill>
        <p:spPr>
          <a:xfrm>
            <a:off x="6547649" y="2264229"/>
            <a:ext cx="2356867" cy="18111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532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60518" y="1622915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e-IL" sz="4400" b="1" i="0" dirty="0">
                <a:latin typeface="Gisha" panose="020B0502040204020203" pitchFamily="34" charset="-79"/>
                <a:cs typeface="Gisha" panose="020B0502040204020203" pitchFamily="34" charset="-79"/>
              </a:rPr>
              <a:t>האם חשוב לי להצטיין? </a:t>
            </a:r>
            <a:endParaRPr sz="4400" b="1" i="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651829"/>
            <a:ext cx="695980" cy="353558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50393" t="67154"/>
          <a:stretch/>
        </p:blipFill>
        <p:spPr>
          <a:xfrm>
            <a:off x="6481731" y="2264229"/>
            <a:ext cx="2319314" cy="1791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6915139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224</Words>
  <Application>Microsoft Office PowerPoint</Application>
  <PresentationFormat>‫הצגה על המסך (16:9)</PresentationFormat>
  <Paragraphs>42</Paragraphs>
  <Slides>24</Slides>
  <Notes>24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25" baseType="lpstr">
      <vt:lpstr>Salerio template</vt:lpstr>
      <vt:lpstr>הצטיינות, מצוינות ומה שביניהן </vt:lpstr>
      <vt:lpstr>התחושות ו/או המחשבות שמעוררת בי המילה "הצטיינות"... </vt:lpstr>
      <vt:lpstr>צפו בסרטון הבא –  יובל שמלא מנצח את מסלול הנינג'ה: </vt:lpstr>
      <vt:lpstr>צפו בסרטון הבא –  עדה יונת בטקס הזכייה בפרס נובל</vt:lpstr>
      <vt:lpstr>צפו בסרטון הבא –  ירדן ג'רבי זוכה באליפות העולם</vt:lpstr>
      <vt:lpstr>ארבעת התנאים למצטיין/מצטיינת מנכ"ל: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הצטיינות, מצוינות ומה שביניהן</dc:title>
  <dc:creator>Lenovo</dc:creator>
  <cp:lastModifiedBy>sarit</cp:lastModifiedBy>
  <cp:revision>24</cp:revision>
  <dcterms:modified xsi:type="dcterms:W3CDTF">2024-12-12T07:34:50Z</dcterms:modified>
</cp:coreProperties>
</file>