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66" r:id="rId2"/>
    <p:sldId id="256" r:id="rId3"/>
    <p:sldId id="270" r:id="rId4"/>
    <p:sldId id="268" r:id="rId5"/>
    <p:sldId id="261" r:id="rId6"/>
    <p:sldId id="262" r:id="rId7"/>
    <p:sldId id="263" r:id="rId8"/>
    <p:sldId id="264" r:id="rId9"/>
    <p:sldId id="269" r:id="rId10"/>
    <p:sldId id="27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7" d="100"/>
          <a:sy n="67"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3208456-6537-4860-B11A-59724141D63A}"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30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299336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34882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23394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3208456-6537-4860-B11A-59724141D63A}"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83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293423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417559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93903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284970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BB7F0C-7DBA-4B0A-845F-B7ACFC6C3B47}" type="datetimeFigureOut">
              <a:rPr lang="he-IL" smtClean="0"/>
              <a:t>י'/כסלו/תשפ"ה</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208456-6537-4860-B11A-59724141D63A}" type="slidenum">
              <a:rPr lang="he-IL" smtClean="0"/>
              <a:t>‹#›</a:t>
            </a:fld>
            <a:endParaRPr lang="he-IL"/>
          </a:p>
        </p:txBody>
      </p:sp>
    </p:spTree>
    <p:extLst>
      <p:ext uri="{BB962C8B-B14F-4D97-AF65-F5344CB8AC3E}">
        <p14:creationId xmlns:p14="http://schemas.microsoft.com/office/powerpoint/2010/main" val="117815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B7F0C-7DBA-4B0A-845F-B7ACFC6C3B47}" type="datetimeFigureOut">
              <a:rPr lang="he-IL" smtClean="0"/>
              <a:t>י'/כסלו/תשפ"ה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3208456-6537-4860-B11A-59724141D63A}" type="slidenum">
              <a:rPr lang="he-IL" smtClean="0"/>
              <a:t>‹#›</a:t>
            </a:fld>
            <a:endParaRPr lang="he-IL"/>
          </a:p>
        </p:txBody>
      </p:sp>
    </p:spTree>
    <p:extLst>
      <p:ext uri="{BB962C8B-B14F-4D97-AF65-F5344CB8AC3E}">
        <p14:creationId xmlns:p14="http://schemas.microsoft.com/office/powerpoint/2010/main" val="3786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BB7F0C-7DBA-4B0A-845F-B7ACFC6C3B47}" type="datetimeFigureOut">
              <a:rPr lang="he-IL" smtClean="0"/>
              <a:t>י'/כסלו/תשפ"ה</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208456-6537-4860-B11A-59724141D63A}"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30469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574345"/>
          </a:xfrm>
        </p:spPr>
        <p:txBody>
          <a:bodyPr>
            <a:normAutofit/>
          </a:bodyPr>
          <a:lstStyle/>
          <a:p>
            <a:r>
              <a:rPr lang="he-IL" sz="4800" dirty="0">
                <a:solidFill>
                  <a:schemeClr val="accent6">
                    <a:lumMod val="75000"/>
                  </a:schemeClr>
                </a:solidFill>
              </a:rPr>
              <a:t>המטרות: </a:t>
            </a:r>
            <a:br>
              <a:rPr lang="he-IL" sz="4800" dirty="0">
                <a:solidFill>
                  <a:schemeClr val="accent6">
                    <a:lumMod val="75000"/>
                  </a:schemeClr>
                </a:solidFill>
              </a:rPr>
            </a:br>
            <a:endParaRPr lang="he-IL" sz="4800" dirty="0">
              <a:solidFill>
                <a:schemeClr val="accent6">
                  <a:lumMod val="75000"/>
                </a:schemeClr>
              </a:solidFill>
            </a:endParaRPr>
          </a:p>
        </p:txBody>
      </p:sp>
      <p:sp>
        <p:nvSpPr>
          <p:cNvPr id="3" name="Subtitle 2"/>
          <p:cNvSpPr>
            <a:spLocks noGrp="1"/>
          </p:cNvSpPr>
          <p:nvPr>
            <p:ph type="subTitle" idx="1"/>
          </p:nvPr>
        </p:nvSpPr>
        <p:spPr>
          <a:xfrm>
            <a:off x="0" y="2112579"/>
            <a:ext cx="11997559" cy="3486041"/>
          </a:xfrm>
        </p:spPr>
        <p:txBody>
          <a:bodyPr>
            <a:normAutofit/>
          </a:bodyPr>
          <a:lstStyle/>
          <a:p>
            <a:pPr algn="r"/>
            <a:endParaRPr lang="he-IL" sz="2800" dirty="0">
              <a:cs typeface="+mj-cs"/>
            </a:endParaRPr>
          </a:p>
          <a:p>
            <a:pPr marL="342900" indent="-342900" algn="r">
              <a:buFont typeface="Arial" panose="020B0604020202020204" pitchFamily="34" charset="0"/>
              <a:buChar char="•"/>
            </a:pPr>
            <a:r>
              <a:rPr lang="he-IL" sz="2800" dirty="0">
                <a:latin typeface="+mn-lt"/>
                <a:cs typeface="+mj-cs"/>
              </a:rPr>
              <a:t>רכזים ילמדו לאתר תלמידים מצויינים בשלבים השונים של הלמידה.</a:t>
            </a:r>
          </a:p>
          <a:p>
            <a:pPr marL="342900" indent="-342900" algn="r">
              <a:buFont typeface="Arial" panose="020B0604020202020204" pitchFamily="34" charset="0"/>
              <a:buChar char="•"/>
            </a:pPr>
            <a:r>
              <a:rPr lang="he-IL" sz="2800" dirty="0">
                <a:latin typeface="+mn-lt"/>
                <a:cs typeface="+mj-cs"/>
              </a:rPr>
              <a:t>הרכזים ינסחו פעולות שיגרמו למאותרים לממש את הפוטנציאל שלהם.</a:t>
            </a:r>
          </a:p>
          <a:p>
            <a:pPr marL="342900" indent="-342900" algn="r">
              <a:buFont typeface="Arial" panose="020B0604020202020204" pitchFamily="34" charset="0"/>
              <a:buChar char="•"/>
            </a:pPr>
            <a:r>
              <a:rPr lang="he-IL" sz="2800" dirty="0">
                <a:latin typeface="+mn-lt"/>
                <a:cs typeface="+mj-cs"/>
              </a:rPr>
              <a:t>הרכזים יטמיעו את חשיבות המצויינות.</a:t>
            </a:r>
          </a:p>
          <a:p>
            <a:pPr marL="342900" indent="-342900" algn="r">
              <a:buFont typeface="Arial" panose="020B0604020202020204" pitchFamily="34" charset="0"/>
              <a:buChar char="•"/>
            </a:pPr>
            <a:r>
              <a:rPr lang="he-IL" sz="2800" dirty="0">
                <a:latin typeface="+mn-lt"/>
                <a:cs typeface="+mj-cs"/>
              </a:rPr>
              <a:t>הרכזים יגייסו גורמים שונים בבית הספר לשיתוף פעולה להובלת התהליך.</a:t>
            </a:r>
          </a:p>
          <a:p>
            <a:pPr marL="342900" indent="-342900" algn="r">
              <a:buFont typeface="Arial" panose="020B0604020202020204" pitchFamily="34" charset="0"/>
              <a:buChar char="•"/>
            </a:pPr>
            <a:endParaRPr lang="he-IL" sz="2800" dirty="0">
              <a:latin typeface="+mn-lt"/>
              <a:cs typeface="+mj-cs"/>
            </a:endParaRPr>
          </a:p>
        </p:txBody>
      </p:sp>
    </p:spTree>
    <p:extLst>
      <p:ext uri="{BB962C8B-B14F-4D97-AF65-F5344CB8AC3E}">
        <p14:creationId xmlns:p14="http://schemas.microsoft.com/office/powerpoint/2010/main" val="126084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normAutofit/>
          </a:bodyPr>
          <a:lstStyle/>
          <a:p>
            <a:pPr algn="ctr"/>
            <a:r>
              <a:rPr lang="he-IL" sz="4800" b="1" dirty="0">
                <a:solidFill>
                  <a:schemeClr val="accent1">
                    <a:lumMod val="75000"/>
                  </a:schemeClr>
                </a:solidFill>
                <a:cs typeface="+mj-cs"/>
              </a:rPr>
              <a:t>המצויינות היא מידת הרצון</a:t>
            </a:r>
          </a:p>
          <a:p>
            <a:pPr algn="ctr"/>
            <a:r>
              <a:rPr lang="he-IL" sz="4800" b="1" dirty="0">
                <a:solidFill>
                  <a:schemeClr val="accent1">
                    <a:lumMod val="75000"/>
                  </a:schemeClr>
                </a:solidFill>
                <a:cs typeface="+mj-cs"/>
              </a:rPr>
              <a:t>השאיפה למצויינות היא מידת ההשקעה</a:t>
            </a:r>
          </a:p>
          <a:p>
            <a:pPr algn="ctr"/>
            <a:r>
              <a:rPr lang="he-IL" sz="4800" b="1" dirty="0">
                <a:solidFill>
                  <a:schemeClr val="accent1">
                    <a:lumMod val="75000"/>
                  </a:schemeClr>
                </a:solidFill>
                <a:cs typeface="+mj-cs"/>
              </a:rPr>
              <a:t>והשמים הם הגבול...</a:t>
            </a:r>
          </a:p>
          <a:p>
            <a:pPr algn="ctr"/>
            <a:endParaRPr lang="he-IL" sz="4800" b="1" dirty="0">
              <a:solidFill>
                <a:schemeClr val="accent1">
                  <a:lumMod val="75000"/>
                </a:schemeClr>
              </a:solidFill>
              <a:cs typeface="+mj-cs"/>
            </a:endParaRPr>
          </a:p>
        </p:txBody>
      </p:sp>
    </p:spTree>
    <p:extLst>
      <p:ext uri="{BB962C8B-B14F-4D97-AF65-F5344CB8AC3E}">
        <p14:creationId xmlns:p14="http://schemas.microsoft.com/office/powerpoint/2010/main" val="159408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261"/>
            <a:ext cx="10515600" cy="1704109"/>
          </a:xfrm>
        </p:spPr>
        <p:txBody>
          <a:bodyPr>
            <a:normAutofit fontScale="90000"/>
          </a:bodyPr>
          <a:lstStyle/>
          <a:p>
            <a:pPr algn="ctr"/>
            <a:br>
              <a:rPr lang="he-IL" dirty="0"/>
            </a:br>
            <a:r>
              <a:rPr lang="he-IL" dirty="0">
                <a:solidFill>
                  <a:schemeClr val="accent6">
                    <a:lumMod val="75000"/>
                  </a:schemeClr>
                </a:solidFill>
              </a:rPr>
              <a:t>תוכנית להטמעת תהליך המצויינות בבית הספר,                מהם אבני הדרך שלי?</a:t>
            </a:r>
            <a:br>
              <a:rPr lang="he-IL" dirty="0"/>
            </a:br>
            <a:endParaRPr lang="he-I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1974844"/>
              </p:ext>
            </p:extLst>
          </p:nvPr>
        </p:nvGraphicFramePr>
        <p:xfrm>
          <a:off x="0" y="1576553"/>
          <a:ext cx="11887199" cy="5125720"/>
        </p:xfrm>
        <a:graphic>
          <a:graphicData uri="http://schemas.openxmlformats.org/drawingml/2006/table">
            <a:tbl>
              <a:tblPr rtl="1" firstRow="1" bandRow="1">
                <a:tableStyleId>{5C22544A-7EE6-4342-B048-85BDC9FD1C3A}</a:tableStyleId>
              </a:tblPr>
              <a:tblGrid>
                <a:gridCol w="4078931">
                  <a:extLst>
                    <a:ext uri="{9D8B030D-6E8A-4147-A177-3AD203B41FA5}">
                      <a16:colId xmlns:a16="http://schemas.microsoft.com/office/drawing/2014/main" val="4274511060"/>
                    </a:ext>
                  </a:extLst>
                </a:gridCol>
                <a:gridCol w="4166434">
                  <a:extLst>
                    <a:ext uri="{9D8B030D-6E8A-4147-A177-3AD203B41FA5}">
                      <a16:colId xmlns:a16="http://schemas.microsoft.com/office/drawing/2014/main" val="390186175"/>
                    </a:ext>
                  </a:extLst>
                </a:gridCol>
                <a:gridCol w="3641834">
                  <a:extLst>
                    <a:ext uri="{9D8B030D-6E8A-4147-A177-3AD203B41FA5}">
                      <a16:colId xmlns:a16="http://schemas.microsoft.com/office/drawing/2014/main" val="3394499359"/>
                    </a:ext>
                  </a:extLst>
                </a:gridCol>
              </a:tblGrid>
              <a:tr h="370840">
                <a:tc>
                  <a:txBody>
                    <a:bodyPr/>
                    <a:lstStyle/>
                    <a:p>
                      <a:pPr algn="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chemeClr val="accent6">
                              <a:lumMod val="75000"/>
                            </a:schemeClr>
                          </a:solidFill>
                        </a:rPr>
                        <a:t>הכנת פעיליות מתאימות לקבוצת</a:t>
                      </a:r>
                      <a:r>
                        <a:rPr lang="he-IL" baseline="0" dirty="0">
                          <a:solidFill>
                            <a:schemeClr val="accent6">
                              <a:lumMod val="75000"/>
                            </a:schemeClr>
                          </a:solidFill>
                        </a:rPr>
                        <a:t> התלמידים</a:t>
                      </a:r>
                      <a:r>
                        <a:rPr lang="he-IL" dirty="0">
                          <a:solidFill>
                            <a:schemeClr val="accent6">
                              <a:lumMod val="75000"/>
                            </a:schemeClr>
                          </a:solidFill>
                        </a:rPr>
                        <a:t> </a:t>
                      </a:r>
                    </a:p>
                    <a:p>
                      <a:pPr algn="r" rtl="1"/>
                      <a:endParaRPr lang="he-IL" dirty="0">
                        <a:solidFill>
                          <a:schemeClr val="accent6">
                            <a:lumMod val="75000"/>
                          </a:schemeClr>
                        </a:solidFill>
                      </a:endParaRPr>
                    </a:p>
                  </a:txBody>
                  <a:tcPr/>
                </a:tc>
                <a:tc>
                  <a:txBody>
                    <a:bodyPr/>
                    <a:lstStyle/>
                    <a:p>
                      <a:pPr algn="r" rtl="1"/>
                      <a:endParaRPr lang="he-IL" dirty="0"/>
                    </a:p>
                  </a:txBody>
                  <a:tcPr/>
                </a:tc>
                <a:extLst>
                  <a:ext uri="{0D108BD9-81ED-4DB2-BD59-A6C34878D82A}">
                    <a16:rowId xmlns:a16="http://schemas.microsoft.com/office/drawing/2014/main" val="3504737161"/>
                  </a:ext>
                </a:extLst>
              </a:tr>
              <a:tr h="370840">
                <a:tc>
                  <a:txBody>
                    <a:bodyPr/>
                    <a:lstStyle/>
                    <a:p>
                      <a:pPr algn="r" rtl="1"/>
                      <a:r>
                        <a:rPr lang="he-IL" dirty="0">
                          <a:solidFill>
                            <a:schemeClr val="accent6">
                              <a:lumMod val="75000"/>
                            </a:schemeClr>
                          </a:solidFill>
                        </a:rPr>
                        <a:t>מיפוי, זיהוי ואיתור</a:t>
                      </a:r>
                      <a:r>
                        <a:rPr lang="en-US" dirty="0">
                          <a:solidFill>
                            <a:schemeClr val="accent6">
                              <a:lumMod val="75000"/>
                            </a:schemeClr>
                          </a:solidFill>
                        </a:rPr>
                        <a:t> </a:t>
                      </a:r>
                      <a:r>
                        <a:rPr lang="he-IL" dirty="0">
                          <a:solidFill>
                            <a:schemeClr val="accent6">
                              <a:lumMod val="75000"/>
                            </a:schemeClr>
                          </a:solidFill>
                        </a:rPr>
                        <a:t>[קביעת</a:t>
                      </a:r>
                      <a:r>
                        <a:rPr lang="he-IL" baseline="0" dirty="0">
                          <a:solidFill>
                            <a:schemeClr val="accent6">
                              <a:lumMod val="75000"/>
                            </a:schemeClr>
                          </a:solidFill>
                        </a:rPr>
                        <a:t> ציון יעד מינימום]</a:t>
                      </a:r>
                      <a:endParaRPr lang="he-IL" dirty="0">
                        <a:solidFill>
                          <a:schemeClr val="accent6">
                            <a:lumMod val="75000"/>
                          </a:schemeClr>
                        </a:solidFill>
                      </a:endParaRPr>
                    </a:p>
                  </a:txBody>
                  <a:tcPr/>
                </a:tc>
                <a:tc>
                  <a:txBody>
                    <a:bodyPr/>
                    <a:lstStyle/>
                    <a:p>
                      <a:pPr algn="r" rtl="1"/>
                      <a:r>
                        <a:rPr lang="he-IL" dirty="0">
                          <a:solidFill>
                            <a:schemeClr val="accent6">
                              <a:lumMod val="75000"/>
                            </a:schemeClr>
                          </a:solidFill>
                        </a:rPr>
                        <a:t>שיחות אישיות</a:t>
                      </a:r>
                    </a:p>
                  </a:txBody>
                  <a:tcPr/>
                </a:tc>
                <a:tc>
                  <a:txBody>
                    <a:bodyPr/>
                    <a:lstStyle/>
                    <a:p>
                      <a:pPr algn="r" rtl="1"/>
                      <a:r>
                        <a:rPr lang="he-IL" dirty="0">
                          <a:solidFill>
                            <a:schemeClr val="accent6">
                              <a:lumMod val="75000"/>
                            </a:schemeClr>
                          </a:solidFill>
                        </a:rPr>
                        <a:t>פעילות למעקב אחר התלמידים</a:t>
                      </a:r>
                      <a:r>
                        <a:rPr lang="he-IL" baseline="0" dirty="0">
                          <a:solidFill>
                            <a:schemeClr val="accent6">
                              <a:lumMod val="75000"/>
                            </a:schemeClr>
                          </a:solidFill>
                        </a:rPr>
                        <a:t> והתקדמותם</a:t>
                      </a:r>
                      <a:endParaRPr lang="he-IL" dirty="0">
                        <a:solidFill>
                          <a:schemeClr val="accent6">
                            <a:lumMod val="75000"/>
                          </a:schemeClr>
                        </a:solidFill>
                      </a:endParaRPr>
                    </a:p>
                  </a:txBody>
                  <a:tcPr/>
                </a:tc>
                <a:extLst>
                  <a:ext uri="{0D108BD9-81ED-4DB2-BD59-A6C34878D82A}">
                    <a16:rowId xmlns:a16="http://schemas.microsoft.com/office/drawing/2014/main" val="3920766265"/>
                  </a:ext>
                </a:extLst>
              </a:tr>
              <a:tr h="370840">
                <a:tc>
                  <a:txBody>
                    <a:bodyPr/>
                    <a:lstStyle/>
                    <a:p>
                      <a:pPr algn="r" rtl="1"/>
                      <a:r>
                        <a:rPr lang="he-IL" dirty="0">
                          <a:solidFill>
                            <a:schemeClr val="accent6">
                              <a:lumMod val="75000"/>
                            </a:schemeClr>
                          </a:solidFill>
                        </a:rPr>
                        <a:t>גיבוש קבוצת</a:t>
                      </a:r>
                      <a:r>
                        <a:rPr lang="he-IL" baseline="0" dirty="0">
                          <a:solidFill>
                            <a:schemeClr val="accent6">
                              <a:lumMod val="75000"/>
                            </a:schemeClr>
                          </a:solidFill>
                        </a:rPr>
                        <a:t> התלמידים</a:t>
                      </a:r>
                      <a:endParaRPr lang="he-IL" dirty="0">
                        <a:solidFill>
                          <a:schemeClr val="accent6">
                            <a:lumMod val="75000"/>
                          </a:schemeClr>
                        </a:solidFill>
                      </a:endParaRPr>
                    </a:p>
                  </a:txBody>
                  <a:tcPr/>
                </a:tc>
                <a:tc>
                  <a:txBody>
                    <a:bodyPr/>
                    <a:lstStyle/>
                    <a:p>
                      <a:pPr algn="r" rtl="1"/>
                      <a:r>
                        <a:rPr lang="he-IL" dirty="0">
                          <a:solidFill>
                            <a:schemeClr val="accent6">
                              <a:lumMod val="75000"/>
                            </a:schemeClr>
                          </a:solidFill>
                        </a:rPr>
                        <a:t>ערב מצטיינים עם הורים</a:t>
                      </a:r>
                    </a:p>
                  </a:txBody>
                  <a:tcPr/>
                </a:tc>
                <a:tc>
                  <a:txBody>
                    <a:bodyPr/>
                    <a:lstStyle/>
                    <a:p>
                      <a:pPr algn="r" rtl="1"/>
                      <a:endParaRPr lang="he-IL" dirty="0">
                        <a:solidFill>
                          <a:schemeClr val="accent6">
                            <a:lumMod val="75000"/>
                          </a:schemeClr>
                        </a:solidFill>
                      </a:endParaRPr>
                    </a:p>
                  </a:txBody>
                  <a:tcPr/>
                </a:tc>
                <a:extLst>
                  <a:ext uri="{0D108BD9-81ED-4DB2-BD59-A6C34878D82A}">
                    <a16:rowId xmlns:a16="http://schemas.microsoft.com/office/drawing/2014/main" val="363834633"/>
                  </a:ext>
                </a:extLst>
              </a:tr>
              <a:tr h="370840">
                <a:tc>
                  <a:txBody>
                    <a:bodyPr/>
                    <a:lstStyle/>
                    <a:p>
                      <a:pPr algn="r" rtl="1"/>
                      <a:r>
                        <a:rPr lang="he-IL" dirty="0">
                          <a:solidFill>
                            <a:schemeClr val="accent6">
                              <a:lumMod val="75000"/>
                            </a:schemeClr>
                          </a:solidFill>
                        </a:rPr>
                        <a:t>מינוי אחראי על הנושא וצוות מתחומים רבים בבית הספר</a:t>
                      </a:r>
                      <a:r>
                        <a:rPr lang="he-IL" baseline="0" dirty="0">
                          <a:solidFill>
                            <a:schemeClr val="accent6">
                              <a:lumMod val="75000"/>
                            </a:schemeClr>
                          </a:solidFill>
                        </a:rPr>
                        <a:t> לחשוב וליצור תוכנית כוללת.</a:t>
                      </a:r>
                      <a:endParaRPr lang="he-IL" dirty="0">
                        <a:solidFill>
                          <a:schemeClr val="accent6">
                            <a:lumMod val="75000"/>
                          </a:schemeClr>
                        </a:solidFill>
                      </a:endParaRPr>
                    </a:p>
                  </a:txBody>
                  <a:tcPr/>
                </a:tc>
                <a:tc>
                  <a:txBody>
                    <a:bodyPr/>
                    <a:lstStyle/>
                    <a:p>
                      <a:pPr algn="r" rtl="1"/>
                      <a:r>
                        <a:rPr lang="he-IL" dirty="0">
                          <a:solidFill>
                            <a:schemeClr val="accent6">
                              <a:lumMod val="75000"/>
                            </a:schemeClr>
                          </a:solidFill>
                        </a:rPr>
                        <a:t>שיחה וחשיפה עם דמיות להשראה, ביקורים באוניברסיטה, סיורים</a:t>
                      </a:r>
                      <a:r>
                        <a:rPr lang="he-IL" baseline="0" dirty="0">
                          <a:solidFill>
                            <a:schemeClr val="accent6">
                              <a:lumMod val="75000"/>
                            </a:schemeClr>
                          </a:solidFill>
                        </a:rPr>
                        <a:t> בחברות, העצמה </a:t>
                      </a:r>
                      <a:r>
                        <a:rPr lang="en-US" baseline="0" dirty="0">
                          <a:solidFill>
                            <a:schemeClr val="accent6">
                              <a:lumMod val="75000"/>
                            </a:schemeClr>
                          </a:solidFill>
                        </a:rPr>
                        <a:t>ODT</a:t>
                      </a:r>
                      <a:endParaRPr lang="he-IL" dirty="0">
                        <a:solidFill>
                          <a:schemeClr val="accent6">
                            <a:lumMod val="75000"/>
                          </a:schemeClr>
                        </a:solidFill>
                      </a:endParaRPr>
                    </a:p>
                  </a:txBody>
                  <a:tcPr/>
                </a:tc>
                <a:tc>
                  <a:txBody>
                    <a:bodyPr/>
                    <a:lstStyle/>
                    <a:p>
                      <a:pPr algn="r" rtl="1"/>
                      <a:endParaRPr lang="he-IL" dirty="0">
                        <a:solidFill>
                          <a:schemeClr val="accent6">
                            <a:lumMod val="75000"/>
                          </a:schemeClr>
                        </a:solidFill>
                      </a:endParaRPr>
                    </a:p>
                  </a:txBody>
                  <a:tcPr/>
                </a:tc>
                <a:extLst>
                  <a:ext uri="{0D108BD9-81ED-4DB2-BD59-A6C34878D82A}">
                    <a16:rowId xmlns:a16="http://schemas.microsoft.com/office/drawing/2014/main" val="2823239318"/>
                  </a:ext>
                </a:extLst>
              </a:tr>
              <a:tr h="370840">
                <a:tc>
                  <a:txBody>
                    <a:bodyPr/>
                    <a:lstStyle/>
                    <a:p>
                      <a:pPr algn="r" rtl="1"/>
                      <a:r>
                        <a:rPr lang="he-IL" dirty="0">
                          <a:solidFill>
                            <a:schemeClr val="accent6">
                              <a:lumMod val="75000"/>
                            </a:schemeClr>
                          </a:solidFill>
                        </a:rPr>
                        <a:t>מיון פנימי בקבוצה בין המצויינים ופוטנציאל למצויינות</a:t>
                      </a:r>
                    </a:p>
                  </a:txBody>
                  <a:tcPr/>
                </a:tc>
                <a:tc>
                  <a:txBody>
                    <a:bodyPr/>
                    <a:lstStyle/>
                    <a:p>
                      <a:pPr algn="r" rtl="1"/>
                      <a:r>
                        <a:rPr lang="he-IL" dirty="0">
                          <a:solidFill>
                            <a:schemeClr val="accent6">
                              <a:lumMod val="75000"/>
                            </a:schemeClr>
                          </a:solidFill>
                        </a:rPr>
                        <a:t>פעילות התנסות ברישום לאוניברסיטה</a:t>
                      </a:r>
                    </a:p>
                  </a:txBody>
                  <a:tcPr/>
                </a:tc>
                <a:tc>
                  <a:txBody>
                    <a:bodyPr/>
                    <a:lstStyle/>
                    <a:p>
                      <a:pPr algn="r" rtl="1"/>
                      <a:r>
                        <a:rPr lang="he-IL" dirty="0">
                          <a:solidFill>
                            <a:schemeClr val="accent6">
                              <a:lumMod val="75000"/>
                            </a:schemeClr>
                          </a:solidFill>
                        </a:rPr>
                        <a:t>מעקב אחר התוכנית</a:t>
                      </a:r>
                    </a:p>
                  </a:txBody>
                  <a:tcPr/>
                </a:tc>
                <a:extLst>
                  <a:ext uri="{0D108BD9-81ED-4DB2-BD59-A6C34878D82A}">
                    <a16:rowId xmlns:a16="http://schemas.microsoft.com/office/drawing/2014/main" val="223869471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chemeClr val="accent6">
                              <a:lumMod val="75000"/>
                            </a:schemeClr>
                          </a:solidFill>
                        </a:rPr>
                        <a:t>קביעת לו"ז לפעילות</a:t>
                      </a:r>
                    </a:p>
                    <a:p>
                      <a:pPr algn="r" rtl="1"/>
                      <a:endParaRPr lang="he-IL" dirty="0">
                        <a:solidFill>
                          <a:schemeClr val="accent6">
                            <a:lumMod val="75000"/>
                          </a:schemeClr>
                        </a:solidFill>
                      </a:endParaRPr>
                    </a:p>
                  </a:txBody>
                  <a:tcPr/>
                </a:tc>
                <a:tc>
                  <a:txBody>
                    <a:bodyPr/>
                    <a:lstStyle/>
                    <a:p>
                      <a:pPr algn="r" rtl="1"/>
                      <a:r>
                        <a:rPr lang="he-IL" dirty="0">
                          <a:solidFill>
                            <a:schemeClr val="accent6">
                              <a:lumMod val="75000"/>
                            </a:schemeClr>
                          </a:solidFill>
                        </a:rPr>
                        <a:t>התכנסיות עם המנהל</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chemeClr val="accent6">
                              <a:lumMod val="75000"/>
                            </a:schemeClr>
                          </a:solidFill>
                        </a:rPr>
                        <a:t>בדיקה</a:t>
                      </a:r>
                      <a:r>
                        <a:rPr lang="he-IL" baseline="0" dirty="0">
                          <a:solidFill>
                            <a:schemeClr val="accent6">
                              <a:lumMod val="75000"/>
                            </a:schemeClr>
                          </a:solidFill>
                        </a:rPr>
                        <a:t> ומשוב, האם התוכנית הוטמעה? האם יש שפה בית ספרית ?</a:t>
                      </a:r>
                      <a:endParaRPr lang="he-IL" dirty="0">
                        <a:solidFill>
                          <a:schemeClr val="accent6">
                            <a:lumMod val="75000"/>
                          </a:schemeClr>
                        </a:solidFill>
                      </a:endParaRPr>
                    </a:p>
                  </a:txBody>
                  <a:tcPr/>
                </a:tc>
                <a:extLst>
                  <a:ext uri="{0D108BD9-81ED-4DB2-BD59-A6C34878D82A}">
                    <a16:rowId xmlns:a16="http://schemas.microsoft.com/office/drawing/2014/main" val="1113455183"/>
                  </a:ext>
                </a:extLst>
              </a:tr>
              <a:tr h="6160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chemeClr val="accent6">
                              <a:lumMod val="75000"/>
                            </a:schemeClr>
                          </a:solidFill>
                        </a:rPr>
                        <a:t>מי השותפים, באיזה תחום כל אחד פועל,</a:t>
                      </a:r>
                      <a:r>
                        <a:rPr lang="he-IL" baseline="0" dirty="0">
                          <a:solidFill>
                            <a:schemeClr val="accent6">
                              <a:lumMod val="75000"/>
                            </a:schemeClr>
                          </a:solidFill>
                        </a:rPr>
                        <a:t> </a:t>
                      </a:r>
                      <a:r>
                        <a:rPr lang="he-IL" dirty="0">
                          <a:solidFill>
                            <a:schemeClr val="accent6">
                              <a:lumMod val="75000"/>
                            </a:schemeClr>
                          </a:solidFill>
                        </a:rPr>
                        <a:t>מי עושה מה?</a:t>
                      </a:r>
                    </a:p>
                  </a:txBody>
                  <a:tcPr/>
                </a:tc>
                <a:tc>
                  <a:txBody>
                    <a:bodyPr/>
                    <a:lstStyle/>
                    <a:p>
                      <a:pPr algn="r" rtl="1"/>
                      <a:r>
                        <a:rPr lang="he-IL" dirty="0">
                          <a:solidFill>
                            <a:schemeClr val="accent6">
                              <a:lumMod val="75000"/>
                            </a:schemeClr>
                          </a:solidFill>
                        </a:rPr>
                        <a:t>משחוק מול מחנכים/רכז קביעת יעדים אישיים לתלמיד</a:t>
                      </a:r>
                    </a:p>
                  </a:txBody>
                  <a:tcPr/>
                </a:tc>
                <a:tc>
                  <a:txBody>
                    <a:bodyPr/>
                    <a:lstStyle/>
                    <a:p>
                      <a:pPr algn="r" rtl="1"/>
                      <a:r>
                        <a:rPr lang="he-IL" dirty="0">
                          <a:solidFill>
                            <a:schemeClr val="accent6">
                              <a:lumMod val="75000"/>
                            </a:schemeClr>
                          </a:solidFill>
                        </a:rPr>
                        <a:t>שיפורים בתוכנית העבודה לקראת הפעלתה במועד הבא[סימסטר, שנה</a:t>
                      </a:r>
                      <a:r>
                        <a:rPr lang="he-IL" baseline="0" dirty="0">
                          <a:solidFill>
                            <a:schemeClr val="accent6">
                              <a:lumMod val="75000"/>
                            </a:schemeClr>
                          </a:solidFill>
                        </a:rPr>
                        <a:t> ..]</a:t>
                      </a:r>
                      <a:endParaRPr lang="he-IL" dirty="0">
                        <a:solidFill>
                          <a:schemeClr val="accent6">
                            <a:lumMod val="75000"/>
                          </a:schemeClr>
                        </a:solidFill>
                      </a:endParaRPr>
                    </a:p>
                  </a:txBody>
                  <a:tcPr/>
                </a:tc>
                <a:extLst>
                  <a:ext uri="{0D108BD9-81ED-4DB2-BD59-A6C34878D82A}">
                    <a16:rowId xmlns:a16="http://schemas.microsoft.com/office/drawing/2014/main" val="1087573155"/>
                  </a:ext>
                </a:extLst>
              </a:tr>
              <a:tr h="370840">
                <a:tc>
                  <a:txBody>
                    <a:bodyPr/>
                    <a:lstStyle/>
                    <a:p>
                      <a:pPr algn="r" rtl="1"/>
                      <a:r>
                        <a:rPr lang="he-IL" dirty="0">
                          <a:solidFill>
                            <a:schemeClr val="accent6">
                              <a:lumMod val="75000"/>
                            </a:schemeClr>
                          </a:solidFill>
                        </a:rPr>
                        <a:t>מערך פעילות [מפגשים והשתלמיות מקצועיות] מול הנהלה, רכזי שכבה , רכזי מקצוע, </a:t>
                      </a:r>
                    </a:p>
                  </a:txBody>
                  <a:tcPr/>
                </a:tc>
                <a:tc>
                  <a:txBody>
                    <a:bodyPr/>
                    <a:lstStyle/>
                    <a:p>
                      <a:pPr algn="r" rtl="1"/>
                      <a:r>
                        <a:rPr lang="he-IL" dirty="0">
                          <a:solidFill>
                            <a:schemeClr val="accent6">
                              <a:lumMod val="75000"/>
                            </a:schemeClr>
                          </a:solidFill>
                        </a:rPr>
                        <a:t>מערכת תגבורים בהתאמה אישית</a:t>
                      </a:r>
                    </a:p>
                  </a:txBody>
                  <a:tcPr/>
                </a:tc>
                <a:tc>
                  <a:txBody>
                    <a:bodyPr/>
                    <a:lstStyle/>
                    <a:p>
                      <a:pPr algn="r" rtl="1"/>
                      <a:endParaRPr lang="he-IL" dirty="0">
                        <a:solidFill>
                          <a:schemeClr val="accent6">
                            <a:lumMod val="75000"/>
                          </a:schemeClr>
                        </a:solidFill>
                      </a:endParaRPr>
                    </a:p>
                  </a:txBody>
                  <a:tcPr/>
                </a:tc>
                <a:extLst>
                  <a:ext uri="{0D108BD9-81ED-4DB2-BD59-A6C34878D82A}">
                    <a16:rowId xmlns:a16="http://schemas.microsoft.com/office/drawing/2014/main" val="1097047962"/>
                  </a:ext>
                </a:extLst>
              </a:tr>
            </a:tbl>
          </a:graphicData>
        </a:graphic>
      </p:graphicFrame>
    </p:spTree>
    <p:extLst>
      <p:ext uri="{BB962C8B-B14F-4D97-AF65-F5344CB8AC3E}">
        <p14:creationId xmlns:p14="http://schemas.microsoft.com/office/powerpoint/2010/main" val="263211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432" y="1587876"/>
            <a:ext cx="9144000" cy="911389"/>
          </a:xfrm>
        </p:spPr>
        <p:txBody>
          <a:bodyPr>
            <a:normAutofit fontScale="90000"/>
          </a:bodyPr>
          <a:lstStyle/>
          <a:p>
            <a:pPr algn="r"/>
            <a:r>
              <a:rPr lang="he-IL" dirty="0"/>
              <a:t>בואו נצטיין...</a:t>
            </a:r>
          </a:p>
        </p:txBody>
      </p:sp>
      <p:sp>
        <p:nvSpPr>
          <p:cNvPr id="3" name="Subtitle 2"/>
          <p:cNvSpPr>
            <a:spLocks noGrp="1"/>
          </p:cNvSpPr>
          <p:nvPr>
            <p:ph type="subTitle" idx="1"/>
          </p:nvPr>
        </p:nvSpPr>
        <p:spPr>
          <a:xfrm>
            <a:off x="1161488" y="4655987"/>
            <a:ext cx="8639504" cy="646387"/>
          </a:xfrm>
        </p:spPr>
        <p:txBody>
          <a:bodyPr/>
          <a:lstStyle/>
          <a:p>
            <a:pPr algn="l"/>
            <a:r>
              <a:rPr lang="he-IL" dirty="0">
                <a:cs typeface="+mj-cs"/>
              </a:rPr>
              <a:t>מפגש רכזים 21.9.22</a:t>
            </a:r>
          </a:p>
        </p:txBody>
      </p:sp>
      <p:pic>
        <p:nvPicPr>
          <p:cNvPr id="4" name="תמונה 7"/>
          <p:cNvPicPr>
            <a:picLocks noChangeAspect="1"/>
          </p:cNvPicPr>
          <p:nvPr/>
        </p:nvPicPr>
        <p:blipFill rotWithShape="1">
          <a:blip r:embed="rId2"/>
          <a:srcRect l="66480" t="29111" r="17208" b="52698"/>
          <a:stretch/>
        </p:blipFill>
        <p:spPr>
          <a:xfrm>
            <a:off x="746726" y="716948"/>
            <a:ext cx="4976157" cy="3289787"/>
          </a:xfrm>
          <a:prstGeom prst="rect">
            <a:avLst/>
          </a:prstGeom>
        </p:spPr>
      </p:pic>
    </p:spTree>
    <p:extLst>
      <p:ext uri="{BB962C8B-B14F-4D97-AF65-F5344CB8AC3E}">
        <p14:creationId xmlns:p14="http://schemas.microsoft.com/office/powerpoint/2010/main" val="26617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solidFill>
                  <a:schemeClr val="accent6">
                    <a:lumMod val="75000"/>
                  </a:schemeClr>
                </a:solidFill>
              </a:rPr>
              <a:t>פתיח אישי -  שיח בזוגות</a:t>
            </a:r>
          </a:p>
        </p:txBody>
      </p:sp>
      <p:sp>
        <p:nvSpPr>
          <p:cNvPr id="3" name="Content Placeholder 2"/>
          <p:cNvSpPr>
            <a:spLocks noGrp="1"/>
          </p:cNvSpPr>
          <p:nvPr>
            <p:ph idx="1"/>
          </p:nvPr>
        </p:nvSpPr>
        <p:spPr/>
        <p:txBody>
          <a:bodyPr/>
          <a:lstStyle/>
          <a:p>
            <a:endParaRPr lang="he-IL" dirty="0"/>
          </a:p>
          <a:p>
            <a:endParaRPr lang="he-IL" dirty="0"/>
          </a:p>
          <a:p>
            <a:pPr algn="ctr"/>
            <a:r>
              <a:rPr lang="he-IL" dirty="0">
                <a:solidFill>
                  <a:schemeClr val="accent6">
                    <a:lumMod val="75000"/>
                  </a:schemeClr>
                </a:solidFill>
              </a:rPr>
              <a:t>כל אחד יספר לבין זוגו לשיח במה הוא היה </a:t>
            </a:r>
            <a:r>
              <a:rPr lang="he-IL" b="1" u="sng" dirty="0">
                <a:solidFill>
                  <a:schemeClr val="accent6">
                    <a:lumMod val="75000"/>
                  </a:schemeClr>
                </a:solidFill>
              </a:rPr>
              <a:t>מצוין</a:t>
            </a:r>
            <a:r>
              <a:rPr lang="he-IL" dirty="0">
                <a:solidFill>
                  <a:schemeClr val="accent6">
                    <a:lumMod val="75000"/>
                  </a:schemeClr>
                </a:solidFill>
              </a:rPr>
              <a:t>? [כל דבר נחשב] </a:t>
            </a:r>
          </a:p>
          <a:p>
            <a:pPr algn="ctr"/>
            <a:r>
              <a:rPr lang="he-IL" dirty="0">
                <a:solidFill>
                  <a:schemeClr val="accent6">
                    <a:lumMod val="75000"/>
                  </a:schemeClr>
                </a:solidFill>
              </a:rPr>
              <a:t>ואיך המצוינות תרמה להמשך דרכו?</a:t>
            </a:r>
          </a:p>
          <a:p>
            <a:pPr algn="ctr"/>
            <a:endParaRPr lang="he-IL" dirty="0">
              <a:solidFill>
                <a:schemeClr val="accent6">
                  <a:lumMod val="75000"/>
                </a:schemeClr>
              </a:solidFill>
            </a:endParaRPr>
          </a:p>
          <a:p>
            <a:pPr algn="ctr"/>
            <a:r>
              <a:rPr lang="he-IL" dirty="0">
                <a:solidFill>
                  <a:schemeClr val="accent6">
                    <a:lumMod val="75000"/>
                  </a:schemeClr>
                </a:solidFill>
              </a:rPr>
              <a:t>מצאו משהו בתהליך שעברתם שמשותף לשניכם.</a:t>
            </a:r>
          </a:p>
          <a:p>
            <a:pPr algn="ctr"/>
            <a:r>
              <a:rPr lang="he-IL" dirty="0">
                <a:solidFill>
                  <a:schemeClr val="accent6">
                    <a:lumMod val="75000"/>
                  </a:schemeClr>
                </a:solidFill>
              </a:rPr>
              <a:t>אנחנו נשמח לשמוע את המשותף שמצאתם [אם אפשר לנסחו בקצרה, במשפט] </a:t>
            </a:r>
          </a:p>
        </p:txBody>
      </p:sp>
    </p:spTree>
    <p:extLst>
      <p:ext uri="{BB962C8B-B14F-4D97-AF65-F5344CB8AC3E}">
        <p14:creationId xmlns:p14="http://schemas.microsoft.com/office/powerpoint/2010/main" val="303207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הבחנה בין מצוינות להצטיינות</a:t>
            </a:r>
          </a:p>
        </p:txBody>
      </p:sp>
      <p:sp>
        <p:nvSpPr>
          <p:cNvPr id="3" name="Content Placeholder 2"/>
          <p:cNvSpPr>
            <a:spLocks noGrp="1"/>
          </p:cNvSpPr>
          <p:nvPr>
            <p:ph idx="1"/>
          </p:nvPr>
        </p:nvSpPr>
        <p:spPr/>
        <p:txBody>
          <a:bodyPr/>
          <a:lstStyle/>
          <a:p>
            <a:pPr algn="ctr"/>
            <a:endParaRPr lang="he-IL" dirty="0">
              <a:cs typeface="+mj-cs"/>
            </a:endParaRPr>
          </a:p>
          <a:p>
            <a:pPr algn="ctr"/>
            <a:r>
              <a:rPr lang="he-IL" dirty="0">
                <a:cs typeface="+mj-cs"/>
              </a:rPr>
              <a:t>מצוינות:</a:t>
            </a:r>
          </a:p>
          <a:p>
            <a:pPr algn="ctr"/>
            <a:r>
              <a:rPr lang="he-IL" dirty="0">
                <a:cs typeface="+mj-cs"/>
              </a:rPr>
              <a:t>תהליך שיפור תמידי של מיצוי הפוטנציאל הקיים באדם עצמו. </a:t>
            </a:r>
          </a:p>
          <a:p>
            <a:pPr algn="ctr"/>
            <a:r>
              <a:rPr lang="he-IL" dirty="0">
                <a:cs typeface="+mj-cs"/>
              </a:rPr>
              <a:t>מצוינות איננה ברת השוואה, אלא תלויה באופן מלא בפיתוחו האישי של הפרט.</a:t>
            </a:r>
          </a:p>
          <a:p>
            <a:pPr algn="ctr"/>
            <a:endParaRPr lang="he-IL" dirty="0">
              <a:cs typeface="+mj-cs"/>
            </a:endParaRPr>
          </a:p>
          <a:p>
            <a:pPr algn="ctr"/>
            <a:r>
              <a:rPr lang="he-IL" dirty="0">
                <a:cs typeface="+mj-cs"/>
              </a:rPr>
              <a:t>הצטיינות:</a:t>
            </a:r>
          </a:p>
          <a:p>
            <a:pPr algn="ctr"/>
            <a:r>
              <a:rPr lang="he-IL" dirty="0">
                <a:cs typeface="+mj-cs"/>
              </a:rPr>
              <a:t> אירוע יחסי וחיצוני, הצטיינות נבחנת בתוצר הסופי יחסית לאנשים אחרים.</a:t>
            </a:r>
          </a:p>
        </p:txBody>
      </p:sp>
    </p:spTree>
    <p:extLst>
      <p:ext uri="{BB962C8B-B14F-4D97-AF65-F5344CB8AC3E}">
        <p14:creationId xmlns:p14="http://schemas.microsoft.com/office/powerpoint/2010/main" val="417134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72235"/>
          </a:xfrm>
        </p:spPr>
        <p:txBody>
          <a:bodyPr/>
          <a:lstStyle/>
          <a:p>
            <a:r>
              <a:rPr lang="he-IL" dirty="0"/>
              <a:t>זכאות לבגרות בהצטיינות מנכ"ל</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36680059"/>
              </p:ext>
            </p:extLst>
          </p:nvPr>
        </p:nvGraphicFramePr>
        <p:xfrm>
          <a:off x="1216429" y="3308562"/>
          <a:ext cx="5648498" cy="1854200"/>
        </p:xfrm>
        <a:graphic>
          <a:graphicData uri="http://schemas.openxmlformats.org/drawingml/2006/table">
            <a:tbl>
              <a:tblPr rtl="1" firstRow="1" bandRow="1">
                <a:tableStyleId>{5C22544A-7EE6-4342-B048-85BDC9FD1C3A}</a:tableStyleId>
              </a:tblPr>
              <a:tblGrid>
                <a:gridCol w="2824249">
                  <a:extLst>
                    <a:ext uri="{9D8B030D-6E8A-4147-A177-3AD203B41FA5}">
                      <a16:colId xmlns:a16="http://schemas.microsoft.com/office/drawing/2014/main" val="646375123"/>
                    </a:ext>
                  </a:extLst>
                </a:gridCol>
                <a:gridCol w="2824249">
                  <a:extLst>
                    <a:ext uri="{9D8B030D-6E8A-4147-A177-3AD203B41FA5}">
                      <a16:colId xmlns:a16="http://schemas.microsoft.com/office/drawing/2014/main" val="2095473605"/>
                    </a:ext>
                  </a:extLst>
                </a:gridCol>
              </a:tblGrid>
              <a:tr h="370840">
                <a:tc>
                  <a:txBody>
                    <a:bodyPr/>
                    <a:lstStyle/>
                    <a:p>
                      <a:pPr algn="ctr" rtl="1"/>
                      <a:endParaRPr lang="he-IL" dirty="0"/>
                    </a:p>
                  </a:txBody>
                  <a:tcPr/>
                </a:tc>
                <a:tc>
                  <a:txBody>
                    <a:bodyPr/>
                    <a:lstStyle/>
                    <a:p>
                      <a:pPr algn="ctr" rtl="1"/>
                      <a:endParaRPr lang="he-IL" dirty="0"/>
                    </a:p>
                  </a:txBody>
                  <a:tcPr/>
                </a:tc>
                <a:extLst>
                  <a:ext uri="{0D108BD9-81ED-4DB2-BD59-A6C34878D82A}">
                    <a16:rowId xmlns:a16="http://schemas.microsoft.com/office/drawing/2014/main" val="1272977848"/>
                  </a:ext>
                </a:extLst>
              </a:tr>
              <a:tr h="370840">
                <a:tc>
                  <a:txBody>
                    <a:bodyPr/>
                    <a:lstStyle/>
                    <a:p>
                      <a:pPr algn="ctr" rtl="1"/>
                      <a:r>
                        <a:rPr lang="he-IL" dirty="0"/>
                        <a:t>מתמטיקה</a:t>
                      </a:r>
                    </a:p>
                  </a:txBody>
                  <a:tcPr/>
                </a:tc>
                <a:tc>
                  <a:txBody>
                    <a:bodyPr/>
                    <a:lstStyle/>
                    <a:p>
                      <a:pPr algn="ctr" rtl="1"/>
                      <a:r>
                        <a:rPr lang="he-IL" dirty="0"/>
                        <a:t>4/5 יח"ל</a:t>
                      </a:r>
                    </a:p>
                  </a:txBody>
                  <a:tcPr/>
                </a:tc>
                <a:extLst>
                  <a:ext uri="{0D108BD9-81ED-4DB2-BD59-A6C34878D82A}">
                    <a16:rowId xmlns:a16="http://schemas.microsoft.com/office/drawing/2014/main" val="1285911272"/>
                  </a:ext>
                </a:extLst>
              </a:tr>
              <a:tr h="370840">
                <a:tc>
                  <a:txBody>
                    <a:bodyPr/>
                    <a:lstStyle/>
                    <a:p>
                      <a:pPr algn="ctr" rtl="1"/>
                      <a:r>
                        <a:rPr lang="he-IL" dirty="0"/>
                        <a:t>אנגלית</a:t>
                      </a:r>
                    </a:p>
                  </a:txBody>
                  <a:tcPr/>
                </a:tc>
                <a:tc>
                  <a:txBody>
                    <a:bodyPr/>
                    <a:lstStyle/>
                    <a:p>
                      <a:pPr algn="ctr" rtl="1"/>
                      <a:r>
                        <a:rPr lang="he-IL" dirty="0"/>
                        <a:t>5 יח"ל</a:t>
                      </a:r>
                    </a:p>
                  </a:txBody>
                  <a:tcPr/>
                </a:tc>
                <a:extLst>
                  <a:ext uri="{0D108BD9-81ED-4DB2-BD59-A6C34878D82A}">
                    <a16:rowId xmlns:a16="http://schemas.microsoft.com/office/drawing/2014/main" val="3736513539"/>
                  </a:ext>
                </a:extLst>
              </a:tr>
              <a:tr h="370840">
                <a:tc>
                  <a:txBody>
                    <a:bodyPr/>
                    <a:lstStyle/>
                    <a:p>
                      <a:pPr algn="ctr" rtl="1"/>
                      <a:r>
                        <a:rPr lang="he-IL" dirty="0"/>
                        <a:t>ממוצע משוקלל</a:t>
                      </a:r>
                    </a:p>
                  </a:txBody>
                  <a:tcPr/>
                </a:tc>
                <a:tc>
                  <a:txBody>
                    <a:bodyPr/>
                    <a:lstStyle/>
                    <a:p>
                      <a:pPr algn="ctr" rtl="1"/>
                      <a:r>
                        <a:rPr lang="he-IL" dirty="0"/>
                        <a:t>90 ומעלה</a:t>
                      </a:r>
                    </a:p>
                  </a:txBody>
                  <a:tcPr/>
                </a:tc>
                <a:extLst>
                  <a:ext uri="{0D108BD9-81ED-4DB2-BD59-A6C34878D82A}">
                    <a16:rowId xmlns:a16="http://schemas.microsoft.com/office/drawing/2014/main" val="114314080"/>
                  </a:ext>
                </a:extLst>
              </a:tr>
              <a:tr h="370840">
                <a:tc>
                  <a:txBody>
                    <a:bodyPr/>
                    <a:lstStyle/>
                    <a:p>
                      <a:pPr algn="ctr" rtl="1"/>
                      <a:r>
                        <a:rPr lang="he-IL" dirty="0"/>
                        <a:t>מעורבות חברתית</a:t>
                      </a:r>
                    </a:p>
                  </a:txBody>
                  <a:tcPr/>
                </a:tc>
                <a:tc>
                  <a:txBody>
                    <a:bodyPr/>
                    <a:lstStyle/>
                    <a:p>
                      <a:pPr algn="ctr" rtl="1"/>
                      <a:r>
                        <a:rPr lang="he-IL" dirty="0"/>
                        <a:t>רמה 3/4</a:t>
                      </a:r>
                    </a:p>
                  </a:txBody>
                  <a:tcPr/>
                </a:tc>
                <a:extLst>
                  <a:ext uri="{0D108BD9-81ED-4DB2-BD59-A6C34878D82A}">
                    <a16:rowId xmlns:a16="http://schemas.microsoft.com/office/drawing/2014/main" val="1052296650"/>
                  </a:ext>
                </a:extLst>
              </a:tr>
            </a:tbl>
          </a:graphicData>
        </a:graphic>
      </p:graphicFrame>
      <p:pic>
        <p:nvPicPr>
          <p:cNvPr id="4" name="תמונה 5"/>
          <p:cNvPicPr>
            <a:picLocks noChangeAspect="1"/>
          </p:cNvPicPr>
          <p:nvPr/>
        </p:nvPicPr>
        <p:blipFill rotWithShape="1">
          <a:blip r:embed="rId2"/>
          <a:srcRect l="47795" t="29156" r="40400" b="52113"/>
          <a:stretch/>
        </p:blipFill>
        <p:spPr>
          <a:xfrm>
            <a:off x="7464830" y="1837112"/>
            <a:ext cx="3403632" cy="3562147"/>
          </a:xfrm>
          <a:prstGeom prst="rect">
            <a:avLst/>
          </a:prstGeom>
        </p:spPr>
      </p:pic>
    </p:spTree>
    <p:extLst>
      <p:ext uri="{BB962C8B-B14F-4D97-AF65-F5344CB8AC3E}">
        <p14:creationId xmlns:p14="http://schemas.microsoft.com/office/powerpoint/2010/main" val="192653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6829"/>
            <a:ext cx="6734504" cy="1928553"/>
          </a:xfrm>
        </p:spPr>
        <p:txBody>
          <a:bodyPr>
            <a:normAutofit fontScale="90000"/>
          </a:bodyPr>
          <a:lstStyle/>
          <a:p>
            <a:pPr algn="ctr"/>
            <a:br>
              <a:rPr lang="he-IL" sz="2000" dirty="0"/>
            </a:br>
            <a:br>
              <a:rPr lang="he-IL" sz="2000" dirty="0"/>
            </a:br>
            <a:br>
              <a:rPr lang="he-IL" sz="2000" dirty="0"/>
            </a:br>
            <a:r>
              <a:rPr lang="he-IL" sz="2000" b="1" dirty="0">
                <a:solidFill>
                  <a:schemeClr val="tx1"/>
                </a:solidFill>
              </a:rPr>
              <a:t>תעודת הבגרות של בוגר שלנו – התלמיד סיים יב' בשנת תשפ"ב</a:t>
            </a:r>
            <a:br>
              <a:rPr lang="he-IL" sz="2000" b="1" dirty="0">
                <a:solidFill>
                  <a:schemeClr val="tx1"/>
                </a:solidFill>
              </a:rPr>
            </a:br>
            <a:r>
              <a:rPr lang="he-IL" sz="1800" dirty="0">
                <a:solidFill>
                  <a:schemeClr val="tx1"/>
                </a:solidFill>
              </a:rPr>
              <a:t>א.  האם לדעתכם התלמיד מצטיין מנכ"ל, ומדוע?</a:t>
            </a:r>
            <a:br>
              <a:rPr lang="he-IL" sz="1800" dirty="0">
                <a:solidFill>
                  <a:schemeClr val="tx1"/>
                </a:solidFill>
              </a:rPr>
            </a:br>
            <a:r>
              <a:rPr lang="he-IL" sz="1800" dirty="0">
                <a:solidFill>
                  <a:schemeClr val="tx1"/>
                </a:solidFill>
              </a:rPr>
              <a:t>ב.  מה אתם כרכזי פדגוגים יכולים ללמוד ממקרה זה להתנהלותכם בהמשך?</a:t>
            </a:r>
            <a:br>
              <a:rPr lang="he-IL" sz="1800" dirty="0">
                <a:solidFill>
                  <a:schemeClr val="tx1"/>
                </a:solidFill>
              </a:rPr>
            </a:br>
            <a:br>
              <a:rPr lang="he-IL" sz="2000" dirty="0">
                <a:solidFill>
                  <a:schemeClr val="tx1"/>
                </a:solidFill>
              </a:rPr>
            </a:br>
            <a:br>
              <a:rPr lang="he-IL" sz="2000" dirty="0"/>
            </a:br>
            <a:br>
              <a:rPr lang="he-IL" sz="2000" dirty="0"/>
            </a:br>
            <a:endParaRPr lang="he-IL"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765177"/>
              </p:ext>
            </p:extLst>
          </p:nvPr>
        </p:nvGraphicFramePr>
        <p:xfrm>
          <a:off x="1430984" y="1753985"/>
          <a:ext cx="6400800" cy="4475480"/>
        </p:xfrm>
        <a:graphic>
          <a:graphicData uri="http://schemas.openxmlformats.org/drawingml/2006/table">
            <a:tbl>
              <a:tblPr rtl="1" firstRow="1" bandRow="1">
                <a:tableStyleId>{5C22544A-7EE6-4342-B048-85BDC9FD1C3A}</a:tableStyleId>
              </a:tblPr>
              <a:tblGrid>
                <a:gridCol w="3200400">
                  <a:extLst>
                    <a:ext uri="{9D8B030D-6E8A-4147-A177-3AD203B41FA5}">
                      <a16:colId xmlns:a16="http://schemas.microsoft.com/office/drawing/2014/main" val="1821602216"/>
                    </a:ext>
                  </a:extLst>
                </a:gridCol>
                <a:gridCol w="3200400">
                  <a:extLst>
                    <a:ext uri="{9D8B030D-6E8A-4147-A177-3AD203B41FA5}">
                      <a16:colId xmlns:a16="http://schemas.microsoft.com/office/drawing/2014/main" val="4199990174"/>
                    </a:ext>
                  </a:extLst>
                </a:gridCol>
              </a:tblGrid>
              <a:tr h="370840">
                <a:tc>
                  <a:txBody>
                    <a:bodyPr/>
                    <a:lstStyle/>
                    <a:p>
                      <a:pPr algn="ctr" rtl="1"/>
                      <a:r>
                        <a:rPr lang="he-IL" dirty="0"/>
                        <a:t>מקצוע</a:t>
                      </a:r>
                    </a:p>
                  </a:txBody>
                  <a:tcPr/>
                </a:tc>
                <a:tc>
                  <a:txBody>
                    <a:bodyPr/>
                    <a:lstStyle/>
                    <a:p>
                      <a:pPr algn="ctr" rtl="1"/>
                      <a:r>
                        <a:rPr lang="he-IL" dirty="0"/>
                        <a:t>ציון</a:t>
                      </a:r>
                    </a:p>
                  </a:txBody>
                  <a:tcPr/>
                </a:tc>
                <a:extLst>
                  <a:ext uri="{0D108BD9-81ED-4DB2-BD59-A6C34878D82A}">
                    <a16:rowId xmlns:a16="http://schemas.microsoft.com/office/drawing/2014/main" val="3447087574"/>
                  </a:ext>
                </a:extLst>
              </a:tr>
              <a:tr h="370840">
                <a:tc>
                  <a:txBody>
                    <a:bodyPr/>
                    <a:lstStyle/>
                    <a:p>
                      <a:pPr algn="r" rtl="1"/>
                      <a:r>
                        <a:rPr lang="he-IL" dirty="0">
                          <a:solidFill>
                            <a:schemeClr val="tx1"/>
                          </a:solidFill>
                        </a:rPr>
                        <a:t>מתמטיקה 4 יח"ל</a:t>
                      </a:r>
                    </a:p>
                  </a:txBody>
                  <a:tcPr/>
                </a:tc>
                <a:tc>
                  <a:txBody>
                    <a:bodyPr/>
                    <a:lstStyle/>
                    <a:p>
                      <a:pPr algn="ctr" rtl="1"/>
                      <a:r>
                        <a:rPr lang="he-IL" dirty="0">
                          <a:solidFill>
                            <a:schemeClr val="tx1"/>
                          </a:solidFill>
                        </a:rPr>
                        <a:t>98</a:t>
                      </a:r>
                    </a:p>
                  </a:txBody>
                  <a:tcPr/>
                </a:tc>
                <a:extLst>
                  <a:ext uri="{0D108BD9-81ED-4DB2-BD59-A6C34878D82A}">
                    <a16:rowId xmlns:a16="http://schemas.microsoft.com/office/drawing/2014/main" val="660551427"/>
                  </a:ext>
                </a:extLst>
              </a:tr>
              <a:tr h="370840">
                <a:tc>
                  <a:txBody>
                    <a:bodyPr/>
                    <a:lstStyle/>
                    <a:p>
                      <a:pPr algn="r" rtl="1"/>
                      <a:r>
                        <a:rPr lang="he-IL" dirty="0">
                          <a:solidFill>
                            <a:schemeClr val="tx1"/>
                          </a:solidFill>
                        </a:rPr>
                        <a:t>היסטוריה</a:t>
                      </a:r>
                    </a:p>
                  </a:txBody>
                  <a:tcPr/>
                </a:tc>
                <a:tc>
                  <a:txBody>
                    <a:bodyPr/>
                    <a:lstStyle/>
                    <a:p>
                      <a:pPr algn="ctr" rtl="1"/>
                      <a:r>
                        <a:rPr lang="he-IL" dirty="0">
                          <a:solidFill>
                            <a:schemeClr val="tx1"/>
                          </a:solidFill>
                        </a:rPr>
                        <a:t>96</a:t>
                      </a:r>
                    </a:p>
                  </a:txBody>
                  <a:tcPr/>
                </a:tc>
                <a:extLst>
                  <a:ext uri="{0D108BD9-81ED-4DB2-BD59-A6C34878D82A}">
                    <a16:rowId xmlns:a16="http://schemas.microsoft.com/office/drawing/2014/main" val="805170851"/>
                  </a:ext>
                </a:extLst>
              </a:tr>
              <a:tr h="370840">
                <a:tc>
                  <a:txBody>
                    <a:bodyPr/>
                    <a:lstStyle/>
                    <a:p>
                      <a:pPr algn="r" rtl="1"/>
                      <a:r>
                        <a:rPr lang="he-IL" dirty="0">
                          <a:solidFill>
                            <a:schemeClr val="tx1"/>
                          </a:solidFill>
                        </a:rPr>
                        <a:t>אזרחות</a:t>
                      </a:r>
                    </a:p>
                  </a:txBody>
                  <a:tcPr/>
                </a:tc>
                <a:tc>
                  <a:txBody>
                    <a:bodyPr/>
                    <a:lstStyle/>
                    <a:p>
                      <a:pPr algn="ctr" rtl="1"/>
                      <a:r>
                        <a:rPr lang="he-IL" dirty="0">
                          <a:solidFill>
                            <a:schemeClr val="tx1"/>
                          </a:solidFill>
                        </a:rPr>
                        <a:t>93</a:t>
                      </a:r>
                    </a:p>
                  </a:txBody>
                  <a:tcPr/>
                </a:tc>
                <a:extLst>
                  <a:ext uri="{0D108BD9-81ED-4DB2-BD59-A6C34878D82A}">
                    <a16:rowId xmlns:a16="http://schemas.microsoft.com/office/drawing/2014/main" val="4012725045"/>
                  </a:ext>
                </a:extLst>
              </a:tr>
              <a:tr h="370840">
                <a:tc>
                  <a:txBody>
                    <a:bodyPr/>
                    <a:lstStyle/>
                    <a:p>
                      <a:pPr algn="r" rtl="1"/>
                      <a:r>
                        <a:rPr lang="he-IL" dirty="0">
                          <a:solidFill>
                            <a:schemeClr val="tx1"/>
                          </a:solidFill>
                        </a:rPr>
                        <a:t>תנ"ך</a:t>
                      </a:r>
                    </a:p>
                  </a:txBody>
                  <a:tcPr/>
                </a:tc>
                <a:tc>
                  <a:txBody>
                    <a:bodyPr/>
                    <a:lstStyle/>
                    <a:p>
                      <a:pPr algn="ctr" rtl="1"/>
                      <a:r>
                        <a:rPr lang="he-IL" dirty="0">
                          <a:solidFill>
                            <a:schemeClr val="tx1"/>
                          </a:solidFill>
                        </a:rPr>
                        <a:t>100</a:t>
                      </a:r>
                    </a:p>
                  </a:txBody>
                  <a:tcPr/>
                </a:tc>
                <a:extLst>
                  <a:ext uri="{0D108BD9-81ED-4DB2-BD59-A6C34878D82A}">
                    <a16:rowId xmlns:a16="http://schemas.microsoft.com/office/drawing/2014/main" val="4002495733"/>
                  </a:ext>
                </a:extLst>
              </a:tr>
              <a:tr h="370840">
                <a:tc>
                  <a:txBody>
                    <a:bodyPr/>
                    <a:lstStyle/>
                    <a:p>
                      <a:pPr algn="r" rtl="1"/>
                      <a:r>
                        <a:rPr lang="he-IL" dirty="0">
                          <a:solidFill>
                            <a:schemeClr val="tx1"/>
                          </a:solidFill>
                        </a:rPr>
                        <a:t>ספרות</a:t>
                      </a:r>
                    </a:p>
                  </a:txBody>
                  <a:tcPr/>
                </a:tc>
                <a:tc>
                  <a:txBody>
                    <a:bodyPr/>
                    <a:lstStyle/>
                    <a:p>
                      <a:pPr algn="ctr" rtl="1"/>
                      <a:r>
                        <a:rPr lang="he-IL" dirty="0">
                          <a:solidFill>
                            <a:schemeClr val="tx1"/>
                          </a:solidFill>
                        </a:rPr>
                        <a:t>94</a:t>
                      </a:r>
                    </a:p>
                  </a:txBody>
                  <a:tcPr/>
                </a:tc>
                <a:extLst>
                  <a:ext uri="{0D108BD9-81ED-4DB2-BD59-A6C34878D82A}">
                    <a16:rowId xmlns:a16="http://schemas.microsoft.com/office/drawing/2014/main" val="2231784900"/>
                  </a:ext>
                </a:extLst>
              </a:tr>
              <a:tr h="370840">
                <a:tc>
                  <a:txBody>
                    <a:bodyPr/>
                    <a:lstStyle/>
                    <a:p>
                      <a:pPr algn="r" rtl="1"/>
                      <a:r>
                        <a:rPr lang="he-IL" dirty="0">
                          <a:solidFill>
                            <a:schemeClr val="tx1"/>
                          </a:solidFill>
                        </a:rPr>
                        <a:t>לשון</a:t>
                      </a:r>
                    </a:p>
                  </a:txBody>
                  <a:tcPr/>
                </a:tc>
                <a:tc>
                  <a:txBody>
                    <a:bodyPr/>
                    <a:lstStyle/>
                    <a:p>
                      <a:pPr algn="ctr" rtl="1"/>
                      <a:r>
                        <a:rPr lang="he-IL" dirty="0">
                          <a:solidFill>
                            <a:schemeClr val="tx1"/>
                          </a:solidFill>
                        </a:rPr>
                        <a:t>94</a:t>
                      </a:r>
                    </a:p>
                  </a:txBody>
                  <a:tcPr/>
                </a:tc>
                <a:extLst>
                  <a:ext uri="{0D108BD9-81ED-4DB2-BD59-A6C34878D82A}">
                    <a16:rowId xmlns:a16="http://schemas.microsoft.com/office/drawing/2014/main" val="2844744576"/>
                  </a:ext>
                </a:extLst>
              </a:tr>
              <a:tr h="370840">
                <a:tc>
                  <a:txBody>
                    <a:bodyPr/>
                    <a:lstStyle/>
                    <a:p>
                      <a:pPr algn="r" rtl="1"/>
                      <a:r>
                        <a:rPr lang="he-IL" dirty="0">
                          <a:solidFill>
                            <a:schemeClr val="tx1"/>
                          </a:solidFill>
                        </a:rPr>
                        <a:t>אנגלית 4 יח"ל</a:t>
                      </a:r>
                    </a:p>
                  </a:txBody>
                  <a:tcPr/>
                </a:tc>
                <a:tc>
                  <a:txBody>
                    <a:bodyPr/>
                    <a:lstStyle/>
                    <a:p>
                      <a:pPr algn="ctr" rtl="1"/>
                      <a:r>
                        <a:rPr lang="he-IL" dirty="0">
                          <a:solidFill>
                            <a:schemeClr val="tx1"/>
                          </a:solidFill>
                        </a:rPr>
                        <a:t>85</a:t>
                      </a:r>
                    </a:p>
                  </a:txBody>
                  <a:tcPr/>
                </a:tc>
                <a:extLst>
                  <a:ext uri="{0D108BD9-81ED-4DB2-BD59-A6C34878D82A}">
                    <a16:rowId xmlns:a16="http://schemas.microsoft.com/office/drawing/2014/main" val="649884771"/>
                  </a:ext>
                </a:extLst>
              </a:tr>
              <a:tr h="370840">
                <a:tc>
                  <a:txBody>
                    <a:bodyPr/>
                    <a:lstStyle/>
                    <a:p>
                      <a:pPr algn="r" rtl="1"/>
                      <a:r>
                        <a:rPr lang="he-IL" dirty="0">
                          <a:solidFill>
                            <a:schemeClr val="tx1"/>
                          </a:solidFill>
                        </a:rPr>
                        <a:t>מגמה 1: גיאוגרפיה</a:t>
                      </a:r>
                    </a:p>
                  </a:txBody>
                  <a:tcPr/>
                </a:tc>
                <a:tc>
                  <a:txBody>
                    <a:bodyPr/>
                    <a:lstStyle/>
                    <a:p>
                      <a:pPr algn="ctr" rtl="1"/>
                      <a:r>
                        <a:rPr lang="he-IL" dirty="0">
                          <a:solidFill>
                            <a:schemeClr val="tx1"/>
                          </a:solidFill>
                        </a:rPr>
                        <a:t>100</a:t>
                      </a:r>
                    </a:p>
                  </a:txBody>
                  <a:tcPr/>
                </a:tc>
                <a:extLst>
                  <a:ext uri="{0D108BD9-81ED-4DB2-BD59-A6C34878D82A}">
                    <a16:rowId xmlns:a16="http://schemas.microsoft.com/office/drawing/2014/main" val="4293068060"/>
                  </a:ext>
                </a:extLst>
              </a:tr>
              <a:tr h="370840">
                <a:tc>
                  <a:txBody>
                    <a:bodyPr/>
                    <a:lstStyle/>
                    <a:p>
                      <a:pPr algn="r" rtl="1"/>
                      <a:r>
                        <a:rPr lang="he-IL" dirty="0">
                          <a:solidFill>
                            <a:schemeClr val="tx1"/>
                          </a:solidFill>
                        </a:rPr>
                        <a:t>מגמה</a:t>
                      </a:r>
                      <a:r>
                        <a:rPr lang="he-IL" baseline="0" dirty="0">
                          <a:solidFill>
                            <a:schemeClr val="tx1"/>
                          </a:solidFill>
                        </a:rPr>
                        <a:t> 2: מדעי החברה</a:t>
                      </a:r>
                      <a:endParaRPr lang="he-IL" dirty="0">
                        <a:solidFill>
                          <a:schemeClr val="tx1"/>
                        </a:solidFill>
                      </a:endParaRPr>
                    </a:p>
                  </a:txBody>
                  <a:tcPr/>
                </a:tc>
                <a:tc>
                  <a:txBody>
                    <a:bodyPr/>
                    <a:lstStyle/>
                    <a:p>
                      <a:pPr algn="ctr" rtl="1"/>
                      <a:r>
                        <a:rPr lang="he-IL" dirty="0">
                          <a:solidFill>
                            <a:schemeClr val="tx1"/>
                          </a:solidFill>
                        </a:rPr>
                        <a:t>98</a:t>
                      </a:r>
                    </a:p>
                  </a:txBody>
                  <a:tcPr/>
                </a:tc>
                <a:extLst>
                  <a:ext uri="{0D108BD9-81ED-4DB2-BD59-A6C34878D82A}">
                    <a16:rowId xmlns:a16="http://schemas.microsoft.com/office/drawing/2014/main" val="2962146874"/>
                  </a:ext>
                </a:extLst>
              </a:tr>
              <a:tr h="370840">
                <a:tc>
                  <a:txBody>
                    <a:bodyPr/>
                    <a:lstStyle/>
                    <a:p>
                      <a:pPr algn="r" rtl="1"/>
                      <a:r>
                        <a:rPr lang="he-IL" dirty="0">
                          <a:solidFill>
                            <a:schemeClr val="tx1"/>
                          </a:solidFill>
                        </a:rPr>
                        <a:t>מעורבות חברתית</a:t>
                      </a:r>
                    </a:p>
                  </a:txBody>
                  <a:tcPr/>
                </a:tc>
                <a:tc>
                  <a:txBody>
                    <a:bodyPr/>
                    <a:lstStyle/>
                    <a:p>
                      <a:pPr algn="ctr" rtl="1"/>
                      <a:r>
                        <a:rPr lang="he-IL" dirty="0">
                          <a:solidFill>
                            <a:schemeClr val="tx1"/>
                          </a:solidFill>
                        </a:rPr>
                        <a:t>2</a:t>
                      </a:r>
                    </a:p>
                  </a:txBody>
                  <a:tcPr/>
                </a:tc>
                <a:extLst>
                  <a:ext uri="{0D108BD9-81ED-4DB2-BD59-A6C34878D82A}">
                    <a16:rowId xmlns:a16="http://schemas.microsoft.com/office/drawing/2014/main" val="2816204014"/>
                  </a:ext>
                </a:extLst>
              </a:tr>
              <a:tr h="370840">
                <a:tc>
                  <a:txBody>
                    <a:bodyPr/>
                    <a:lstStyle/>
                    <a:p>
                      <a:pPr algn="r" rtl="1"/>
                      <a:r>
                        <a:rPr lang="he-IL" sz="2000" b="1" dirty="0">
                          <a:solidFill>
                            <a:schemeClr val="tx1"/>
                          </a:solidFill>
                        </a:rPr>
                        <a:t>ממוצע משוקלל</a:t>
                      </a:r>
                    </a:p>
                  </a:txBody>
                  <a:tcPr/>
                </a:tc>
                <a:tc>
                  <a:txBody>
                    <a:bodyPr/>
                    <a:lstStyle/>
                    <a:p>
                      <a:pPr algn="ctr" rtl="1"/>
                      <a:r>
                        <a:rPr lang="he-IL" sz="2000" b="1" dirty="0">
                          <a:solidFill>
                            <a:schemeClr val="tx1"/>
                          </a:solidFill>
                        </a:rPr>
                        <a:t>96</a:t>
                      </a:r>
                    </a:p>
                  </a:txBody>
                  <a:tcPr/>
                </a:tc>
                <a:extLst>
                  <a:ext uri="{0D108BD9-81ED-4DB2-BD59-A6C34878D82A}">
                    <a16:rowId xmlns:a16="http://schemas.microsoft.com/office/drawing/2014/main" val="3203008105"/>
                  </a:ext>
                </a:extLst>
              </a:tr>
            </a:tbl>
          </a:graphicData>
        </a:graphic>
      </p:graphicFrame>
    </p:spTree>
    <p:extLst>
      <p:ext uri="{BB962C8B-B14F-4D97-AF65-F5344CB8AC3E}">
        <p14:creationId xmlns:p14="http://schemas.microsoft.com/office/powerpoint/2010/main" val="221340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5265"/>
            <a:ext cx="6600624" cy="972591"/>
          </a:xfrm>
        </p:spPr>
        <p:txBody>
          <a:bodyPr>
            <a:normAutofit fontScale="90000"/>
          </a:bodyPr>
          <a:lstStyle/>
          <a:p>
            <a:pPr algn="ctr"/>
            <a:r>
              <a:rPr lang="he-IL" sz="2400" b="1" dirty="0">
                <a:solidFill>
                  <a:schemeClr val="tx1"/>
                </a:solidFill>
              </a:rPr>
              <a:t>גליון ציוני הבגרות של תלמיד שכבת יב' שלנו השנה [תשפ"ג]</a:t>
            </a:r>
            <a:br>
              <a:rPr lang="he-IL" sz="2400" b="1" dirty="0">
                <a:solidFill>
                  <a:schemeClr val="tx1"/>
                </a:solidFill>
              </a:rPr>
            </a:br>
            <a:r>
              <a:rPr lang="he-IL" sz="2000" dirty="0">
                <a:solidFill>
                  <a:schemeClr val="tx1"/>
                </a:solidFill>
              </a:rPr>
              <a:t>א. האם לדעתכם לתלמיד יש פוטנציאל לסיים כמצטיין מנכ"ל, ומדוע?</a:t>
            </a:r>
            <a:br>
              <a:rPr lang="he-IL" sz="2000" dirty="0">
                <a:solidFill>
                  <a:schemeClr val="tx1"/>
                </a:solidFill>
              </a:rPr>
            </a:br>
            <a:r>
              <a:rPr lang="he-IL" sz="2000" dirty="0">
                <a:solidFill>
                  <a:schemeClr val="tx1"/>
                </a:solidFill>
              </a:rPr>
              <a:t>ב. מה אתם כרכזים פדגוגיים יכולים לעשות כדי שהתלמיד יסיים בגרות כמצטיין מנכ"ל?   </a:t>
            </a:r>
            <a:endParaRPr lang="he-IL" sz="2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8291982"/>
              </p:ext>
            </p:extLst>
          </p:nvPr>
        </p:nvGraphicFramePr>
        <p:xfrm>
          <a:off x="1097280" y="1796386"/>
          <a:ext cx="6580527" cy="3337560"/>
        </p:xfrm>
        <a:graphic>
          <a:graphicData uri="http://schemas.openxmlformats.org/drawingml/2006/table">
            <a:tbl>
              <a:tblPr rtl="1" firstRow="1" bandRow="1">
                <a:tableStyleId>{5C22544A-7EE6-4342-B048-85BDC9FD1C3A}</a:tableStyleId>
              </a:tblPr>
              <a:tblGrid>
                <a:gridCol w="3280215">
                  <a:extLst>
                    <a:ext uri="{9D8B030D-6E8A-4147-A177-3AD203B41FA5}">
                      <a16:colId xmlns:a16="http://schemas.microsoft.com/office/drawing/2014/main" val="1710523827"/>
                    </a:ext>
                  </a:extLst>
                </a:gridCol>
                <a:gridCol w="3300312">
                  <a:extLst>
                    <a:ext uri="{9D8B030D-6E8A-4147-A177-3AD203B41FA5}">
                      <a16:colId xmlns:a16="http://schemas.microsoft.com/office/drawing/2014/main" val="1449880329"/>
                    </a:ext>
                  </a:extLst>
                </a:gridCol>
              </a:tblGrid>
              <a:tr h="370840">
                <a:tc>
                  <a:txBody>
                    <a:bodyPr/>
                    <a:lstStyle/>
                    <a:p>
                      <a:pPr rtl="1"/>
                      <a:r>
                        <a:rPr lang="he-IL" dirty="0"/>
                        <a:t>מקצוע</a:t>
                      </a:r>
                    </a:p>
                  </a:txBody>
                  <a:tcPr marL="87466" marR="87466"/>
                </a:tc>
                <a:tc>
                  <a:txBody>
                    <a:bodyPr/>
                    <a:lstStyle/>
                    <a:p>
                      <a:pPr rtl="1"/>
                      <a:r>
                        <a:rPr lang="he-IL" dirty="0"/>
                        <a:t>ציונים סופיים</a:t>
                      </a:r>
                    </a:p>
                  </a:txBody>
                  <a:tcPr marL="87466" marR="87466"/>
                </a:tc>
                <a:extLst>
                  <a:ext uri="{0D108BD9-81ED-4DB2-BD59-A6C34878D82A}">
                    <a16:rowId xmlns:a16="http://schemas.microsoft.com/office/drawing/2014/main" val="2031774684"/>
                  </a:ext>
                </a:extLst>
              </a:tr>
              <a:tr h="370840">
                <a:tc>
                  <a:txBody>
                    <a:bodyPr/>
                    <a:lstStyle/>
                    <a:p>
                      <a:pPr rtl="1"/>
                      <a:r>
                        <a:rPr lang="he-IL" dirty="0">
                          <a:solidFill>
                            <a:schemeClr val="tx1"/>
                          </a:solidFill>
                        </a:rPr>
                        <a:t>מתמטיקה 481 </a:t>
                      </a:r>
                    </a:p>
                  </a:txBody>
                  <a:tcPr marL="87466" marR="87466"/>
                </a:tc>
                <a:tc>
                  <a:txBody>
                    <a:bodyPr/>
                    <a:lstStyle/>
                    <a:p>
                      <a:pPr rtl="1"/>
                      <a:r>
                        <a:rPr lang="he-IL" dirty="0">
                          <a:solidFill>
                            <a:schemeClr val="tx1"/>
                          </a:solidFill>
                        </a:rPr>
                        <a:t>88</a:t>
                      </a:r>
                    </a:p>
                  </a:txBody>
                  <a:tcPr marL="87466" marR="87466"/>
                </a:tc>
                <a:extLst>
                  <a:ext uri="{0D108BD9-81ED-4DB2-BD59-A6C34878D82A}">
                    <a16:rowId xmlns:a16="http://schemas.microsoft.com/office/drawing/2014/main" val="1918856271"/>
                  </a:ext>
                </a:extLst>
              </a:tr>
              <a:tr h="370840">
                <a:tc>
                  <a:txBody>
                    <a:bodyPr/>
                    <a:lstStyle/>
                    <a:p>
                      <a:pPr rtl="1"/>
                      <a:r>
                        <a:rPr lang="he-IL" dirty="0">
                          <a:solidFill>
                            <a:schemeClr val="tx1"/>
                          </a:solidFill>
                        </a:rPr>
                        <a:t>היסטוריה</a:t>
                      </a:r>
                    </a:p>
                  </a:txBody>
                  <a:tcPr marL="87466" marR="87466"/>
                </a:tc>
                <a:tc>
                  <a:txBody>
                    <a:bodyPr/>
                    <a:lstStyle/>
                    <a:p>
                      <a:pPr rtl="1"/>
                      <a:r>
                        <a:rPr lang="he-IL" dirty="0">
                          <a:solidFill>
                            <a:schemeClr val="tx1"/>
                          </a:solidFill>
                        </a:rPr>
                        <a:t>86</a:t>
                      </a:r>
                    </a:p>
                  </a:txBody>
                  <a:tcPr marL="87466" marR="87466"/>
                </a:tc>
                <a:extLst>
                  <a:ext uri="{0D108BD9-81ED-4DB2-BD59-A6C34878D82A}">
                    <a16:rowId xmlns:a16="http://schemas.microsoft.com/office/drawing/2014/main" val="4145400761"/>
                  </a:ext>
                </a:extLst>
              </a:tr>
              <a:tr h="370840">
                <a:tc>
                  <a:txBody>
                    <a:bodyPr/>
                    <a:lstStyle/>
                    <a:p>
                      <a:pPr rtl="1"/>
                      <a:r>
                        <a:rPr lang="he-IL" dirty="0">
                          <a:solidFill>
                            <a:schemeClr val="tx1"/>
                          </a:solidFill>
                        </a:rPr>
                        <a:t>תנ"ך</a:t>
                      </a:r>
                    </a:p>
                  </a:txBody>
                  <a:tcPr marL="87466" marR="87466"/>
                </a:tc>
                <a:tc>
                  <a:txBody>
                    <a:bodyPr/>
                    <a:lstStyle/>
                    <a:p>
                      <a:pPr rtl="1"/>
                      <a:r>
                        <a:rPr lang="he-IL" dirty="0">
                          <a:solidFill>
                            <a:schemeClr val="tx1"/>
                          </a:solidFill>
                        </a:rPr>
                        <a:t>90</a:t>
                      </a:r>
                    </a:p>
                  </a:txBody>
                  <a:tcPr marL="87466" marR="87466"/>
                </a:tc>
                <a:extLst>
                  <a:ext uri="{0D108BD9-81ED-4DB2-BD59-A6C34878D82A}">
                    <a16:rowId xmlns:a16="http://schemas.microsoft.com/office/drawing/2014/main" val="778319512"/>
                  </a:ext>
                </a:extLst>
              </a:tr>
              <a:tr h="370840">
                <a:tc>
                  <a:txBody>
                    <a:bodyPr/>
                    <a:lstStyle/>
                    <a:p>
                      <a:pPr rtl="1"/>
                      <a:r>
                        <a:rPr lang="he-IL" dirty="0">
                          <a:solidFill>
                            <a:schemeClr val="tx1"/>
                          </a:solidFill>
                        </a:rPr>
                        <a:t>ספרות 30%</a:t>
                      </a:r>
                    </a:p>
                  </a:txBody>
                  <a:tcPr marL="87466" marR="87466"/>
                </a:tc>
                <a:tc>
                  <a:txBody>
                    <a:bodyPr/>
                    <a:lstStyle/>
                    <a:p>
                      <a:pPr rtl="1"/>
                      <a:r>
                        <a:rPr lang="he-IL" dirty="0">
                          <a:solidFill>
                            <a:schemeClr val="tx1"/>
                          </a:solidFill>
                        </a:rPr>
                        <a:t>85</a:t>
                      </a:r>
                    </a:p>
                  </a:txBody>
                  <a:tcPr marL="87466" marR="87466"/>
                </a:tc>
                <a:extLst>
                  <a:ext uri="{0D108BD9-81ED-4DB2-BD59-A6C34878D82A}">
                    <a16:rowId xmlns:a16="http://schemas.microsoft.com/office/drawing/2014/main" val="3740853659"/>
                  </a:ext>
                </a:extLst>
              </a:tr>
              <a:tr h="370840">
                <a:tc>
                  <a:txBody>
                    <a:bodyPr/>
                    <a:lstStyle/>
                    <a:p>
                      <a:pPr rtl="1"/>
                      <a:r>
                        <a:rPr lang="he-IL" dirty="0">
                          <a:solidFill>
                            <a:schemeClr val="tx1"/>
                          </a:solidFill>
                        </a:rPr>
                        <a:t>לשון</a:t>
                      </a:r>
                    </a:p>
                  </a:txBody>
                  <a:tcPr marL="87466" marR="87466"/>
                </a:tc>
                <a:tc>
                  <a:txBody>
                    <a:bodyPr/>
                    <a:lstStyle/>
                    <a:p>
                      <a:pPr rtl="1"/>
                      <a:r>
                        <a:rPr lang="he-IL" dirty="0">
                          <a:solidFill>
                            <a:schemeClr val="tx1"/>
                          </a:solidFill>
                        </a:rPr>
                        <a:t>88</a:t>
                      </a:r>
                    </a:p>
                  </a:txBody>
                  <a:tcPr marL="87466" marR="87466"/>
                </a:tc>
                <a:extLst>
                  <a:ext uri="{0D108BD9-81ED-4DB2-BD59-A6C34878D82A}">
                    <a16:rowId xmlns:a16="http://schemas.microsoft.com/office/drawing/2014/main" val="3813961918"/>
                  </a:ext>
                </a:extLst>
              </a:tr>
              <a:tr h="370840">
                <a:tc>
                  <a:txBody>
                    <a:bodyPr/>
                    <a:lstStyle/>
                    <a:p>
                      <a:pPr rtl="1"/>
                      <a:r>
                        <a:rPr lang="he-IL" dirty="0">
                          <a:solidFill>
                            <a:schemeClr val="tx1"/>
                          </a:solidFill>
                        </a:rPr>
                        <a:t>אנגלית </a:t>
                      </a:r>
                      <a:r>
                        <a:rPr lang="en-US" dirty="0">
                          <a:solidFill>
                            <a:schemeClr val="tx1"/>
                          </a:solidFill>
                        </a:rPr>
                        <a:t>E</a:t>
                      </a:r>
                      <a:r>
                        <a:rPr lang="he-IL" dirty="0">
                          <a:solidFill>
                            <a:schemeClr val="tx1"/>
                          </a:solidFill>
                        </a:rPr>
                        <a:t> </a:t>
                      </a:r>
                    </a:p>
                  </a:txBody>
                  <a:tcPr marL="87466" marR="87466"/>
                </a:tc>
                <a:tc>
                  <a:txBody>
                    <a:bodyPr/>
                    <a:lstStyle/>
                    <a:p>
                      <a:pPr rtl="1"/>
                      <a:r>
                        <a:rPr lang="he-IL" dirty="0">
                          <a:solidFill>
                            <a:schemeClr val="tx1"/>
                          </a:solidFill>
                        </a:rPr>
                        <a:t>92</a:t>
                      </a:r>
                    </a:p>
                  </a:txBody>
                  <a:tcPr marL="87466" marR="87466"/>
                </a:tc>
                <a:extLst>
                  <a:ext uri="{0D108BD9-81ED-4DB2-BD59-A6C34878D82A}">
                    <a16:rowId xmlns:a16="http://schemas.microsoft.com/office/drawing/2014/main" val="4054772874"/>
                  </a:ext>
                </a:extLst>
              </a:tr>
              <a:tr h="370840">
                <a:tc>
                  <a:txBody>
                    <a:bodyPr/>
                    <a:lstStyle/>
                    <a:p>
                      <a:pPr rtl="1"/>
                      <a:r>
                        <a:rPr lang="he-IL" dirty="0">
                          <a:solidFill>
                            <a:schemeClr val="tx1"/>
                          </a:solidFill>
                        </a:rPr>
                        <a:t>מגמה 1: פיזיקה, </a:t>
                      </a:r>
                      <a:r>
                        <a:rPr lang="he-IL" sz="1600" dirty="0">
                          <a:solidFill>
                            <a:schemeClr val="tx1"/>
                          </a:solidFill>
                        </a:rPr>
                        <a:t>מכניקה</a:t>
                      </a:r>
                    </a:p>
                  </a:txBody>
                  <a:tcPr marL="87466" marR="87466"/>
                </a:tc>
                <a:tc>
                  <a:txBody>
                    <a:bodyPr/>
                    <a:lstStyle/>
                    <a:p>
                      <a:pPr rtl="1"/>
                      <a:r>
                        <a:rPr lang="he-IL" dirty="0">
                          <a:solidFill>
                            <a:schemeClr val="tx1"/>
                          </a:solidFill>
                        </a:rPr>
                        <a:t>95</a:t>
                      </a:r>
                    </a:p>
                  </a:txBody>
                  <a:tcPr marL="87466" marR="87466"/>
                </a:tc>
                <a:extLst>
                  <a:ext uri="{0D108BD9-81ED-4DB2-BD59-A6C34878D82A}">
                    <a16:rowId xmlns:a16="http://schemas.microsoft.com/office/drawing/2014/main" val="2844609799"/>
                  </a:ext>
                </a:extLst>
              </a:tr>
              <a:tr h="370840">
                <a:tc>
                  <a:txBody>
                    <a:bodyPr/>
                    <a:lstStyle/>
                    <a:p>
                      <a:pPr rtl="1"/>
                      <a:r>
                        <a:rPr lang="he-IL" dirty="0">
                          <a:solidFill>
                            <a:schemeClr val="tx1"/>
                          </a:solidFill>
                        </a:rPr>
                        <a:t>מגמה 2: מדעי המחשב, </a:t>
                      </a:r>
                      <a:r>
                        <a:rPr lang="he-IL" sz="1400" dirty="0">
                          <a:solidFill>
                            <a:schemeClr val="tx1"/>
                          </a:solidFill>
                        </a:rPr>
                        <a:t>בניית אתרים</a:t>
                      </a:r>
                    </a:p>
                  </a:txBody>
                  <a:tcPr marL="87466" marR="87466"/>
                </a:tc>
                <a:tc>
                  <a:txBody>
                    <a:bodyPr/>
                    <a:lstStyle/>
                    <a:p>
                      <a:pPr rtl="1"/>
                      <a:r>
                        <a:rPr lang="he-IL" dirty="0">
                          <a:solidFill>
                            <a:schemeClr val="tx1"/>
                          </a:solidFill>
                        </a:rPr>
                        <a:t>100</a:t>
                      </a:r>
                    </a:p>
                  </a:txBody>
                  <a:tcPr marL="87466" marR="87466"/>
                </a:tc>
                <a:extLst>
                  <a:ext uri="{0D108BD9-81ED-4DB2-BD59-A6C34878D82A}">
                    <a16:rowId xmlns:a16="http://schemas.microsoft.com/office/drawing/2014/main" val="108002942"/>
                  </a:ext>
                </a:extLst>
              </a:tr>
            </a:tbl>
          </a:graphicData>
        </a:graphic>
      </p:graphicFrame>
    </p:spTree>
    <p:extLst>
      <p:ext uri="{BB962C8B-B14F-4D97-AF65-F5344CB8AC3E}">
        <p14:creationId xmlns:p14="http://schemas.microsoft.com/office/powerpoint/2010/main" val="312215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7281949" cy="1450757"/>
          </a:xfrm>
        </p:spPr>
        <p:txBody>
          <a:bodyPr>
            <a:normAutofit fontScale="90000"/>
          </a:bodyPr>
          <a:lstStyle/>
          <a:p>
            <a:r>
              <a:rPr lang="he-IL" sz="4400" dirty="0"/>
              <a:t> </a:t>
            </a:r>
            <a:r>
              <a:rPr lang="he-IL" sz="2800" dirty="0"/>
              <a:t>תלמיד שלנו בשכבת יא' תשפ"ג, זוהי תעודת סוף שנה בשכבת י'</a:t>
            </a:r>
            <a:br>
              <a:rPr lang="he-IL" sz="2800" dirty="0"/>
            </a:br>
            <a:r>
              <a:rPr lang="he-IL" sz="1800" dirty="0"/>
              <a:t>א. האם לדעתכם לתלמיד יש פוטנציאל לסיים כמצטיין מנכ"ל, ומדוע?</a:t>
            </a:r>
            <a:br>
              <a:rPr lang="he-IL" sz="1800" dirty="0"/>
            </a:br>
            <a:r>
              <a:rPr lang="he-IL" sz="1800" dirty="0"/>
              <a:t>ב. מה אתם כרכזים פדגוגיים יכולים לעשות כדי שהתלמיד יסיים בגרות כמצטיין מנכ"ל? </a:t>
            </a:r>
            <a:endParaRPr lang="he-IL"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872851"/>
              </p:ext>
            </p:extLst>
          </p:nvPr>
        </p:nvGraphicFramePr>
        <p:xfrm>
          <a:off x="1097280" y="1796386"/>
          <a:ext cx="6782868" cy="4450080"/>
        </p:xfrm>
        <a:graphic>
          <a:graphicData uri="http://schemas.openxmlformats.org/drawingml/2006/table">
            <a:tbl>
              <a:tblPr rtl="1" firstRow="1" bandRow="1">
                <a:tableStyleId>{5C22544A-7EE6-4342-B048-85BDC9FD1C3A}</a:tableStyleId>
              </a:tblPr>
              <a:tblGrid>
                <a:gridCol w="3391434">
                  <a:extLst>
                    <a:ext uri="{9D8B030D-6E8A-4147-A177-3AD203B41FA5}">
                      <a16:colId xmlns:a16="http://schemas.microsoft.com/office/drawing/2014/main" val="337546400"/>
                    </a:ext>
                  </a:extLst>
                </a:gridCol>
                <a:gridCol w="3391434">
                  <a:extLst>
                    <a:ext uri="{9D8B030D-6E8A-4147-A177-3AD203B41FA5}">
                      <a16:colId xmlns:a16="http://schemas.microsoft.com/office/drawing/2014/main" val="3710277812"/>
                    </a:ext>
                  </a:extLst>
                </a:gridCol>
              </a:tblGrid>
              <a:tr h="370840">
                <a:tc>
                  <a:txBody>
                    <a:bodyPr/>
                    <a:lstStyle/>
                    <a:p>
                      <a:pPr rtl="1"/>
                      <a:r>
                        <a:rPr lang="he-IL" dirty="0"/>
                        <a:t>מקצוע</a:t>
                      </a:r>
                    </a:p>
                  </a:txBody>
                  <a:tcPr marL="87466" marR="87466"/>
                </a:tc>
                <a:tc>
                  <a:txBody>
                    <a:bodyPr/>
                    <a:lstStyle/>
                    <a:p>
                      <a:pPr rtl="1"/>
                      <a:r>
                        <a:rPr lang="he-IL" dirty="0"/>
                        <a:t>ציון תעודת</a:t>
                      </a:r>
                      <a:r>
                        <a:rPr lang="he-IL" baseline="0" dirty="0"/>
                        <a:t> סוף שנה כיתה י'</a:t>
                      </a:r>
                      <a:endParaRPr lang="he-IL" dirty="0"/>
                    </a:p>
                  </a:txBody>
                  <a:tcPr marL="87466" marR="87466"/>
                </a:tc>
                <a:extLst>
                  <a:ext uri="{0D108BD9-81ED-4DB2-BD59-A6C34878D82A}">
                    <a16:rowId xmlns:a16="http://schemas.microsoft.com/office/drawing/2014/main" val="2162420128"/>
                  </a:ext>
                </a:extLst>
              </a:tr>
              <a:tr h="370840">
                <a:tc>
                  <a:txBody>
                    <a:bodyPr/>
                    <a:lstStyle/>
                    <a:p>
                      <a:pPr rtl="1"/>
                      <a:r>
                        <a:rPr lang="he-IL" dirty="0"/>
                        <a:t>מתמטיקה 4 יח"ל</a:t>
                      </a:r>
                    </a:p>
                  </a:txBody>
                  <a:tcPr marL="87466" marR="87466"/>
                </a:tc>
                <a:tc>
                  <a:txBody>
                    <a:bodyPr/>
                    <a:lstStyle/>
                    <a:p>
                      <a:pPr rtl="1"/>
                      <a:r>
                        <a:rPr lang="he-IL" dirty="0"/>
                        <a:t>70</a:t>
                      </a:r>
                    </a:p>
                  </a:txBody>
                  <a:tcPr marL="87466" marR="87466"/>
                </a:tc>
                <a:extLst>
                  <a:ext uri="{0D108BD9-81ED-4DB2-BD59-A6C34878D82A}">
                    <a16:rowId xmlns:a16="http://schemas.microsoft.com/office/drawing/2014/main" val="849833251"/>
                  </a:ext>
                </a:extLst>
              </a:tr>
              <a:tr h="370840">
                <a:tc>
                  <a:txBody>
                    <a:bodyPr/>
                    <a:lstStyle/>
                    <a:p>
                      <a:pPr rtl="1"/>
                      <a:r>
                        <a:rPr lang="he-IL" dirty="0"/>
                        <a:t>היסטוריה 30%</a:t>
                      </a:r>
                    </a:p>
                  </a:txBody>
                  <a:tcPr marL="87466" marR="87466"/>
                </a:tc>
                <a:tc>
                  <a:txBody>
                    <a:bodyPr/>
                    <a:lstStyle/>
                    <a:p>
                      <a:pPr rtl="1"/>
                      <a:r>
                        <a:rPr lang="he-IL" dirty="0"/>
                        <a:t>90</a:t>
                      </a:r>
                    </a:p>
                  </a:txBody>
                  <a:tcPr marL="87466" marR="87466"/>
                </a:tc>
                <a:extLst>
                  <a:ext uri="{0D108BD9-81ED-4DB2-BD59-A6C34878D82A}">
                    <a16:rowId xmlns:a16="http://schemas.microsoft.com/office/drawing/2014/main" val="1966538808"/>
                  </a:ext>
                </a:extLst>
              </a:tr>
              <a:tr h="370840">
                <a:tc>
                  <a:txBody>
                    <a:bodyPr/>
                    <a:lstStyle/>
                    <a:p>
                      <a:pPr rtl="1"/>
                      <a:r>
                        <a:rPr lang="he-IL" dirty="0"/>
                        <a:t>תנ"ך 30%</a:t>
                      </a:r>
                    </a:p>
                  </a:txBody>
                  <a:tcPr marL="87466" marR="87466"/>
                </a:tc>
                <a:tc>
                  <a:txBody>
                    <a:bodyPr/>
                    <a:lstStyle/>
                    <a:p>
                      <a:pPr rtl="1"/>
                      <a:r>
                        <a:rPr lang="he-IL" dirty="0"/>
                        <a:t>90</a:t>
                      </a:r>
                    </a:p>
                  </a:txBody>
                  <a:tcPr marL="87466" marR="87466"/>
                </a:tc>
                <a:extLst>
                  <a:ext uri="{0D108BD9-81ED-4DB2-BD59-A6C34878D82A}">
                    <a16:rowId xmlns:a16="http://schemas.microsoft.com/office/drawing/2014/main" val="2359007132"/>
                  </a:ext>
                </a:extLst>
              </a:tr>
              <a:tr h="370840">
                <a:tc>
                  <a:txBody>
                    <a:bodyPr/>
                    <a:lstStyle/>
                    <a:p>
                      <a:pPr rtl="1"/>
                      <a:r>
                        <a:rPr lang="he-IL" dirty="0"/>
                        <a:t>ספרות 30%</a:t>
                      </a:r>
                    </a:p>
                  </a:txBody>
                  <a:tcPr marL="87466" marR="87466"/>
                </a:tc>
                <a:tc>
                  <a:txBody>
                    <a:bodyPr/>
                    <a:lstStyle/>
                    <a:p>
                      <a:pPr rtl="1"/>
                      <a:r>
                        <a:rPr lang="he-IL" dirty="0"/>
                        <a:t>88</a:t>
                      </a:r>
                    </a:p>
                  </a:txBody>
                  <a:tcPr marL="87466" marR="87466"/>
                </a:tc>
                <a:extLst>
                  <a:ext uri="{0D108BD9-81ED-4DB2-BD59-A6C34878D82A}">
                    <a16:rowId xmlns:a16="http://schemas.microsoft.com/office/drawing/2014/main" val="3292736559"/>
                  </a:ext>
                </a:extLst>
              </a:tr>
              <a:tr h="370840">
                <a:tc>
                  <a:txBody>
                    <a:bodyPr/>
                    <a:lstStyle/>
                    <a:p>
                      <a:pPr rtl="1"/>
                      <a:r>
                        <a:rPr lang="he-IL" dirty="0"/>
                        <a:t>לשון 30%</a:t>
                      </a:r>
                    </a:p>
                  </a:txBody>
                  <a:tcPr marL="87466" marR="87466"/>
                </a:tc>
                <a:tc>
                  <a:txBody>
                    <a:bodyPr/>
                    <a:lstStyle/>
                    <a:p>
                      <a:pPr rtl="1"/>
                      <a:r>
                        <a:rPr lang="he-IL" dirty="0"/>
                        <a:t>83</a:t>
                      </a:r>
                    </a:p>
                  </a:txBody>
                  <a:tcPr marL="87466" marR="87466"/>
                </a:tc>
                <a:extLst>
                  <a:ext uri="{0D108BD9-81ED-4DB2-BD59-A6C34878D82A}">
                    <a16:rowId xmlns:a16="http://schemas.microsoft.com/office/drawing/2014/main" val="1808255243"/>
                  </a:ext>
                </a:extLst>
              </a:tr>
              <a:tr h="370840">
                <a:tc>
                  <a:txBody>
                    <a:bodyPr/>
                    <a:lstStyle/>
                    <a:p>
                      <a:pPr rtl="1"/>
                      <a:r>
                        <a:rPr lang="he-IL" dirty="0"/>
                        <a:t>אנגלית </a:t>
                      </a:r>
                      <a:r>
                        <a:rPr lang="en-US" dirty="0"/>
                        <a:t>E</a:t>
                      </a:r>
                      <a:endParaRPr lang="he-IL" dirty="0"/>
                    </a:p>
                  </a:txBody>
                  <a:tcPr marL="87466" marR="87466"/>
                </a:tc>
                <a:tc>
                  <a:txBody>
                    <a:bodyPr/>
                    <a:lstStyle/>
                    <a:p>
                      <a:pPr rtl="1"/>
                      <a:r>
                        <a:rPr lang="he-IL" dirty="0"/>
                        <a:t>90</a:t>
                      </a:r>
                    </a:p>
                  </a:txBody>
                  <a:tcPr marL="87466" marR="87466"/>
                </a:tc>
                <a:extLst>
                  <a:ext uri="{0D108BD9-81ED-4DB2-BD59-A6C34878D82A}">
                    <a16:rowId xmlns:a16="http://schemas.microsoft.com/office/drawing/2014/main" val="2038089253"/>
                  </a:ext>
                </a:extLst>
              </a:tr>
              <a:tr h="370840">
                <a:tc>
                  <a:txBody>
                    <a:bodyPr/>
                    <a:lstStyle/>
                    <a:p>
                      <a:pPr rtl="1"/>
                      <a:r>
                        <a:rPr lang="he-IL" dirty="0"/>
                        <a:t>השכלה 1 </a:t>
                      </a:r>
                    </a:p>
                  </a:txBody>
                  <a:tcPr marL="87466" marR="87466"/>
                </a:tc>
                <a:tc>
                  <a:txBody>
                    <a:bodyPr/>
                    <a:lstStyle/>
                    <a:p>
                      <a:pPr rtl="1"/>
                      <a:r>
                        <a:rPr lang="he-IL" dirty="0"/>
                        <a:t>96</a:t>
                      </a:r>
                    </a:p>
                  </a:txBody>
                  <a:tcPr marL="87466" marR="87466"/>
                </a:tc>
                <a:extLst>
                  <a:ext uri="{0D108BD9-81ED-4DB2-BD59-A6C34878D82A}">
                    <a16:rowId xmlns:a16="http://schemas.microsoft.com/office/drawing/2014/main" val="1868575052"/>
                  </a:ext>
                </a:extLst>
              </a:tr>
              <a:tr h="370840">
                <a:tc>
                  <a:txBody>
                    <a:bodyPr/>
                    <a:lstStyle/>
                    <a:p>
                      <a:pPr rtl="1"/>
                      <a:r>
                        <a:rPr lang="he-IL" dirty="0"/>
                        <a:t>השכלה 2</a:t>
                      </a:r>
                    </a:p>
                  </a:txBody>
                  <a:tcPr marL="87466" marR="87466"/>
                </a:tc>
                <a:tc>
                  <a:txBody>
                    <a:bodyPr/>
                    <a:lstStyle/>
                    <a:p>
                      <a:pPr rtl="1"/>
                      <a:r>
                        <a:rPr lang="he-IL" dirty="0"/>
                        <a:t>98</a:t>
                      </a:r>
                    </a:p>
                  </a:txBody>
                  <a:tcPr marL="87466" marR="87466"/>
                </a:tc>
                <a:extLst>
                  <a:ext uri="{0D108BD9-81ED-4DB2-BD59-A6C34878D82A}">
                    <a16:rowId xmlns:a16="http://schemas.microsoft.com/office/drawing/2014/main" val="317995257"/>
                  </a:ext>
                </a:extLst>
              </a:tr>
              <a:tr h="370840">
                <a:tc>
                  <a:txBody>
                    <a:bodyPr/>
                    <a:lstStyle/>
                    <a:p>
                      <a:pPr rtl="1"/>
                      <a:r>
                        <a:rPr lang="he-IL" dirty="0"/>
                        <a:t>מבוע למדעים</a:t>
                      </a:r>
                    </a:p>
                  </a:txBody>
                  <a:tcPr marL="87466" marR="87466"/>
                </a:tc>
                <a:tc>
                  <a:txBody>
                    <a:bodyPr/>
                    <a:lstStyle/>
                    <a:p>
                      <a:pPr rtl="1"/>
                      <a:r>
                        <a:rPr lang="he-IL" dirty="0"/>
                        <a:t>83</a:t>
                      </a:r>
                    </a:p>
                  </a:txBody>
                  <a:tcPr marL="87466" marR="87466"/>
                </a:tc>
                <a:extLst>
                  <a:ext uri="{0D108BD9-81ED-4DB2-BD59-A6C34878D82A}">
                    <a16:rowId xmlns:a16="http://schemas.microsoft.com/office/drawing/2014/main" val="3882478363"/>
                  </a:ext>
                </a:extLst>
              </a:tr>
              <a:tr h="370840">
                <a:tc>
                  <a:txBody>
                    <a:bodyPr/>
                    <a:lstStyle/>
                    <a:p>
                      <a:pPr rtl="1"/>
                      <a:r>
                        <a:rPr lang="he-IL" dirty="0"/>
                        <a:t>מגמה 1: קולנוע</a:t>
                      </a:r>
                    </a:p>
                  </a:txBody>
                  <a:tcPr marL="87466" marR="87466"/>
                </a:tc>
                <a:tc>
                  <a:txBody>
                    <a:bodyPr/>
                    <a:lstStyle/>
                    <a:p>
                      <a:pPr rtl="1"/>
                      <a:r>
                        <a:rPr lang="he-IL" dirty="0"/>
                        <a:t>90</a:t>
                      </a:r>
                    </a:p>
                  </a:txBody>
                  <a:tcPr marL="87466" marR="87466"/>
                </a:tc>
                <a:extLst>
                  <a:ext uri="{0D108BD9-81ED-4DB2-BD59-A6C34878D82A}">
                    <a16:rowId xmlns:a16="http://schemas.microsoft.com/office/drawing/2014/main" val="3511358169"/>
                  </a:ext>
                </a:extLst>
              </a:tr>
              <a:tr h="370840">
                <a:tc>
                  <a:txBody>
                    <a:bodyPr/>
                    <a:lstStyle/>
                    <a:p>
                      <a:pPr rtl="1"/>
                      <a:r>
                        <a:rPr lang="he-IL" dirty="0"/>
                        <a:t>מגמה 2: מדעי החברה</a:t>
                      </a:r>
                    </a:p>
                  </a:txBody>
                  <a:tcPr marL="87466" marR="87466"/>
                </a:tc>
                <a:tc>
                  <a:txBody>
                    <a:bodyPr/>
                    <a:lstStyle/>
                    <a:p>
                      <a:pPr rtl="1"/>
                      <a:r>
                        <a:rPr lang="he-IL" dirty="0"/>
                        <a:t>90</a:t>
                      </a:r>
                    </a:p>
                  </a:txBody>
                  <a:tcPr marL="87466" marR="87466"/>
                </a:tc>
                <a:extLst>
                  <a:ext uri="{0D108BD9-81ED-4DB2-BD59-A6C34878D82A}">
                    <a16:rowId xmlns:a16="http://schemas.microsoft.com/office/drawing/2014/main" val="2434056358"/>
                  </a:ext>
                </a:extLst>
              </a:tr>
            </a:tbl>
          </a:graphicData>
        </a:graphic>
      </p:graphicFrame>
    </p:spTree>
    <p:extLst>
      <p:ext uri="{BB962C8B-B14F-4D97-AF65-F5344CB8AC3E}">
        <p14:creationId xmlns:p14="http://schemas.microsoft.com/office/powerpoint/2010/main" val="290938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0" y="881149"/>
            <a:ext cx="7167879" cy="1288474"/>
          </a:xfrm>
        </p:spPr>
        <p:txBody>
          <a:bodyPr>
            <a:normAutofit fontScale="90000"/>
          </a:bodyPr>
          <a:lstStyle/>
          <a:p>
            <a:pPr algn="ctr"/>
            <a:r>
              <a:rPr lang="he-IL" b="1" dirty="0"/>
              <a:t>"דרוש כפר שלם כדי לגדל ילד"</a:t>
            </a:r>
            <a:r>
              <a:rPr lang="he-IL" sz="1800" dirty="0"/>
              <a:t>הילרי</a:t>
            </a:r>
            <a:r>
              <a:rPr lang="he-IL" sz="2400" dirty="0"/>
              <a:t> </a:t>
            </a:r>
            <a:r>
              <a:rPr lang="he-IL" sz="1800" dirty="0"/>
              <a:t>קלינטון</a:t>
            </a:r>
            <a:br>
              <a:rPr lang="he-IL" sz="2400" dirty="0"/>
            </a:br>
            <a:endParaRPr lang="he-IL" sz="3600" b="1" dirty="0"/>
          </a:p>
        </p:txBody>
      </p:sp>
      <p:pic>
        <p:nvPicPr>
          <p:cNvPr id="4" name="Content Placeholder 3" descr="https://status.co.il/wp-content/uploads/2020/09/%D7%9B%D7%A4%D7%A8-%D7%9C%D7%92%D7%93%D7%9C-%D7%99%D7%9C%D7%9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0219" y="2475240"/>
            <a:ext cx="2768137" cy="2477192"/>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457613137"/>
              </p:ext>
            </p:extLst>
          </p:nvPr>
        </p:nvGraphicFramePr>
        <p:xfrm>
          <a:off x="399010" y="2408738"/>
          <a:ext cx="7167879" cy="3511136"/>
        </p:xfrm>
        <a:graphic>
          <a:graphicData uri="http://schemas.openxmlformats.org/drawingml/2006/table">
            <a:tbl>
              <a:tblPr rtl="1" firstRow="1" bandRow="1">
                <a:tableStyleId>{5C22544A-7EE6-4342-B048-85BDC9FD1C3A}</a:tableStyleId>
              </a:tblPr>
              <a:tblGrid>
                <a:gridCol w="2389293">
                  <a:extLst>
                    <a:ext uri="{9D8B030D-6E8A-4147-A177-3AD203B41FA5}">
                      <a16:colId xmlns:a16="http://schemas.microsoft.com/office/drawing/2014/main" val="3772851679"/>
                    </a:ext>
                  </a:extLst>
                </a:gridCol>
                <a:gridCol w="2389293">
                  <a:extLst>
                    <a:ext uri="{9D8B030D-6E8A-4147-A177-3AD203B41FA5}">
                      <a16:colId xmlns:a16="http://schemas.microsoft.com/office/drawing/2014/main" val="4194377673"/>
                    </a:ext>
                  </a:extLst>
                </a:gridCol>
                <a:gridCol w="2389293">
                  <a:extLst>
                    <a:ext uri="{9D8B030D-6E8A-4147-A177-3AD203B41FA5}">
                      <a16:colId xmlns:a16="http://schemas.microsoft.com/office/drawing/2014/main" val="3800307179"/>
                    </a:ext>
                  </a:extLst>
                </a:gridCol>
              </a:tblGrid>
              <a:tr h="413243">
                <a:tc gridSpan="3">
                  <a:txBody>
                    <a:bodyPr/>
                    <a:lstStyle/>
                    <a:p>
                      <a:pPr algn="ctr" rtl="1"/>
                      <a:r>
                        <a:rPr lang="he-IL" sz="2400" b="1" dirty="0">
                          <a:cs typeface="+mj-cs"/>
                        </a:rPr>
                        <a:t>ומי השותפים שלי?</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3032386242"/>
                  </a:ext>
                </a:extLst>
              </a:tr>
              <a:tr h="871648">
                <a:tc>
                  <a:txBody>
                    <a:bodyPr/>
                    <a:lstStyle/>
                    <a:p>
                      <a:pPr algn="ctr" rtl="1"/>
                      <a:r>
                        <a:rPr lang="he-IL" sz="2400" b="1" dirty="0">
                          <a:cs typeface="+mj-cs"/>
                        </a:rPr>
                        <a:t>מחנך</a:t>
                      </a:r>
                    </a:p>
                  </a:txBody>
                  <a:tcPr/>
                </a:tc>
                <a:tc>
                  <a:txBody>
                    <a:bodyPr/>
                    <a:lstStyle/>
                    <a:p>
                      <a:pPr algn="ctr" rtl="1"/>
                      <a:r>
                        <a:rPr lang="he-IL" sz="2400" b="1" dirty="0">
                          <a:cs typeface="+mj-cs"/>
                        </a:rPr>
                        <a:t>יועץ/ת</a:t>
                      </a:r>
                    </a:p>
                  </a:txBody>
                  <a:tcPr/>
                </a:tc>
                <a:tc>
                  <a:txBody>
                    <a:bodyPr/>
                    <a:lstStyle/>
                    <a:p>
                      <a:pPr algn="ctr" rtl="1"/>
                      <a:r>
                        <a:rPr lang="he-IL" sz="2400" b="1" dirty="0">
                          <a:cs typeface="+mj-cs"/>
                        </a:rPr>
                        <a:t>הורים</a:t>
                      </a:r>
                    </a:p>
                  </a:txBody>
                  <a:tcPr/>
                </a:tc>
                <a:extLst>
                  <a:ext uri="{0D108BD9-81ED-4DB2-BD59-A6C34878D82A}">
                    <a16:rowId xmlns:a16="http://schemas.microsoft.com/office/drawing/2014/main" val="3357416488"/>
                  </a:ext>
                </a:extLst>
              </a:tr>
              <a:tr h="871648">
                <a:tc>
                  <a:txBody>
                    <a:bodyPr/>
                    <a:lstStyle/>
                    <a:p>
                      <a:pPr algn="ctr" rtl="1"/>
                      <a:r>
                        <a:rPr lang="he-IL" sz="2400" b="1" dirty="0">
                          <a:cs typeface="+mj-cs"/>
                        </a:rPr>
                        <a:t>רכז מקצוע</a:t>
                      </a:r>
                    </a:p>
                  </a:txBody>
                  <a:tcPr/>
                </a:tc>
                <a:tc>
                  <a:txBody>
                    <a:bodyPr/>
                    <a:lstStyle/>
                    <a:p>
                      <a:pPr algn="ctr" rtl="1"/>
                      <a:r>
                        <a:rPr lang="he-IL" sz="2400" b="1" dirty="0">
                          <a:cs typeface="+mj-cs"/>
                        </a:rPr>
                        <a:t>רכז שכבה</a:t>
                      </a:r>
                    </a:p>
                  </a:txBody>
                  <a:tcPr/>
                </a:tc>
                <a:tc>
                  <a:txBody>
                    <a:bodyPr/>
                    <a:lstStyle/>
                    <a:p>
                      <a:pPr algn="ctr" rtl="1"/>
                      <a:r>
                        <a:rPr lang="he-IL" sz="2400" b="1" dirty="0">
                          <a:cs typeface="+mj-cs"/>
                        </a:rPr>
                        <a:t>מנהל</a:t>
                      </a:r>
                    </a:p>
                  </a:txBody>
                  <a:tcPr/>
                </a:tc>
                <a:extLst>
                  <a:ext uri="{0D108BD9-81ED-4DB2-BD59-A6C34878D82A}">
                    <a16:rowId xmlns:a16="http://schemas.microsoft.com/office/drawing/2014/main" val="2700915730"/>
                  </a:ext>
                </a:extLst>
              </a:tr>
              <a:tr h="871648">
                <a:tc gridSpan="3">
                  <a:txBody>
                    <a:bodyPr/>
                    <a:lstStyle/>
                    <a:p>
                      <a:pPr algn="ctr" rtl="1"/>
                      <a:endParaRPr lang="he-IL" sz="2000" b="1" baseline="0" dirty="0">
                        <a:cs typeface="+mj-cs"/>
                      </a:endParaRPr>
                    </a:p>
                    <a:p>
                      <a:pPr algn="ctr" rtl="1"/>
                      <a:r>
                        <a:rPr lang="he-IL" sz="2000" b="1" baseline="0" dirty="0">
                          <a:cs typeface="+mj-cs"/>
                        </a:rPr>
                        <a:t>כתוב תוכנית פעולה לשותפך כדי שהתלמידים יהיו מצטייני מנכ"ל.</a:t>
                      </a:r>
                    </a:p>
                    <a:p>
                      <a:pPr algn="ctr" rtl="1"/>
                      <a:r>
                        <a:rPr lang="he-IL" sz="2000" b="1" baseline="0" dirty="0">
                          <a:cs typeface="+mj-cs"/>
                        </a:rPr>
                        <a:t> </a:t>
                      </a:r>
                    </a:p>
                    <a:p>
                      <a:pPr algn="ctr" rtl="1"/>
                      <a:r>
                        <a:rPr lang="he-IL" sz="2000" b="1" baseline="0" dirty="0">
                          <a:cs typeface="+mj-cs"/>
                        </a:rPr>
                        <a:t>נקודה למחשבה: מה מהתוכנית שיצרת מתאים להפעלה גם בשכה ט' </a:t>
                      </a:r>
                      <a:endParaRPr lang="he-IL" sz="2000" b="1" dirty="0">
                        <a:cs typeface="+mj-cs"/>
                      </a:endParaRPr>
                    </a:p>
                  </a:txBody>
                  <a:tcPr/>
                </a:tc>
                <a:tc hMerge="1">
                  <a:txBody>
                    <a:bodyPr/>
                    <a:lstStyle/>
                    <a:p>
                      <a:pPr algn="ctr" rtl="1"/>
                      <a:endParaRPr lang="he-IL" sz="2400" b="1" dirty="0">
                        <a:cs typeface="+mj-cs"/>
                      </a:endParaRPr>
                    </a:p>
                  </a:txBody>
                  <a:tcPr/>
                </a:tc>
                <a:tc hMerge="1">
                  <a:txBody>
                    <a:bodyPr/>
                    <a:lstStyle/>
                    <a:p>
                      <a:pPr algn="ctr" rtl="1"/>
                      <a:endParaRPr lang="he-IL" sz="2400" b="1" dirty="0">
                        <a:cs typeface="+mj-cs"/>
                      </a:endParaRPr>
                    </a:p>
                  </a:txBody>
                  <a:tcPr/>
                </a:tc>
                <a:extLst>
                  <a:ext uri="{0D108BD9-81ED-4DB2-BD59-A6C34878D82A}">
                    <a16:rowId xmlns:a16="http://schemas.microsoft.com/office/drawing/2014/main" val="3442964275"/>
                  </a:ext>
                </a:extLst>
              </a:tr>
            </a:tbl>
          </a:graphicData>
        </a:graphic>
      </p:graphicFrame>
    </p:spTree>
    <p:extLst>
      <p:ext uri="{BB962C8B-B14F-4D97-AF65-F5344CB8AC3E}">
        <p14:creationId xmlns:p14="http://schemas.microsoft.com/office/powerpoint/2010/main" val="22364812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1076</TotalTime>
  <Words>629</Words>
  <Application>Microsoft Office PowerPoint</Application>
  <PresentationFormat>מסך רחב</PresentationFormat>
  <Paragraphs>137</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Retrospect</vt:lpstr>
      <vt:lpstr>המטרות:  </vt:lpstr>
      <vt:lpstr>בואו נצטיין...</vt:lpstr>
      <vt:lpstr>פתיח אישי -  שיח בזוגות</vt:lpstr>
      <vt:lpstr>הבחנה בין מצוינות להצטיינות</vt:lpstr>
      <vt:lpstr>זכאות לבגרות בהצטיינות מנכ"ל</vt:lpstr>
      <vt:lpstr>   תעודת הבגרות של בוגר שלנו – התלמיד סיים יב' בשנת תשפ"ב א.  האם לדעתכם התלמיד מצטיין מנכ"ל, ומדוע? ב.  מה אתם כרכזי פדגוגים יכולים ללמוד ממקרה זה להתנהלותכם בהמשך?    </vt:lpstr>
      <vt:lpstr>גליון ציוני הבגרות של תלמיד שכבת יב' שלנו השנה [תשפ"ג] א. האם לדעתכם לתלמיד יש פוטנציאל לסיים כמצטיין מנכ"ל, ומדוע? ב. מה אתם כרכזים פדגוגיים יכולים לעשות כדי שהתלמיד יסיים בגרות כמצטיין מנכ"ל?   </vt:lpstr>
      <vt:lpstr> תלמיד שלנו בשכבת יא' תשפ"ג, זוהי תעודת סוף שנה בשכבת י' א. האם לדעתכם לתלמיד יש פוטנציאל לסיים כמצטיין מנכ"ל, ומדוע? ב. מה אתם כרכזים פדגוגיים יכולים לעשות כדי שהתלמיד יסיים בגרות כמצטיין מנכ"ל? </vt:lpstr>
      <vt:lpstr>"דרוש כפר שלם כדי לגדל ילד"הילרי קלינטון </vt:lpstr>
      <vt:lpstr>מצגת של PowerPoint‏</vt:lpstr>
      <vt:lpstr> תוכנית להטמעת תהליך המצויינות בבית הספר,                מהם אבני הדרך שלי?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בואו נצטיין...</dc:title>
  <dc:creator>Ika-Pc</dc:creator>
  <cp:lastModifiedBy>שרית חדד</cp:lastModifiedBy>
  <cp:revision>43</cp:revision>
  <dcterms:created xsi:type="dcterms:W3CDTF">2022-09-16T12:43:56Z</dcterms:created>
  <dcterms:modified xsi:type="dcterms:W3CDTF">2024-12-12T07:24:39Z</dcterms:modified>
</cp:coreProperties>
</file>