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tlas AAA" panose="020B0604020202020204" charset="-79"/>
      <p:regular r:id="rId15"/>
    </p:embeddedFont>
    <p:embeddedFont>
      <p:font typeface="Cooperative Dirty Bold" panose="020B0604020202020204" charset="-79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36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icy0oa0wl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6651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14228972" y="0"/>
            <a:ext cx="8511358" cy="11254689"/>
          </a:xfrm>
          <a:custGeom>
            <a:avLst/>
            <a:gdLst/>
            <a:ahLst/>
            <a:cxnLst/>
            <a:rect l="l" t="t" r="r" b="b"/>
            <a:pathLst>
              <a:path w="8511358" h="11254689">
                <a:moveTo>
                  <a:pt x="0" y="0"/>
                </a:moveTo>
                <a:lnTo>
                  <a:pt x="8511358" y="0"/>
                </a:lnTo>
                <a:lnTo>
                  <a:pt x="8511358" y="11254689"/>
                </a:lnTo>
                <a:lnTo>
                  <a:pt x="0" y="112546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>
            <a:off x="-196651" y="8150698"/>
            <a:ext cx="3180616" cy="2070819"/>
          </a:xfrm>
          <a:custGeom>
            <a:avLst/>
            <a:gdLst/>
            <a:ahLst/>
            <a:cxnLst/>
            <a:rect l="l" t="t" r="r" b="b"/>
            <a:pathLst>
              <a:path w="3180616" h="2070819">
                <a:moveTo>
                  <a:pt x="0" y="0"/>
                </a:moveTo>
                <a:lnTo>
                  <a:pt x="3180616" y="0"/>
                </a:lnTo>
                <a:lnTo>
                  <a:pt x="3180616" y="2070819"/>
                </a:lnTo>
                <a:lnTo>
                  <a:pt x="0" y="20708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TextBox 5"/>
          <p:cNvSpPr txBox="1"/>
          <p:nvPr/>
        </p:nvSpPr>
        <p:spPr>
          <a:xfrm>
            <a:off x="674428" y="1982323"/>
            <a:ext cx="13255093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endParaRPr/>
          </a:p>
          <a:p>
            <a:pPr algn="ctr">
              <a:lnSpc>
                <a:spcPts val="18240"/>
              </a:lnSpc>
            </a:pPr>
            <a:r>
              <a:rPr lang="en-US" sz="15200">
                <a:solidFill>
                  <a:srgbClr val="BFA09E"/>
                </a:solidFill>
                <a:cs typeface="Cooperative Dirty Bold"/>
              </a:rPr>
              <a:t>שיח זהות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6961" y="5230348"/>
            <a:ext cx="13255093" cy="322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/>
          </a:p>
          <a:p>
            <a:pPr algn="ctr">
              <a:lnSpc>
                <a:spcPts val="4320"/>
              </a:lnSpc>
            </a:pPr>
            <a:endParaRPr/>
          </a:p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cs typeface="Matcon"/>
              </a:rPr>
              <a:t>שערים לבגרות</a:t>
            </a:r>
          </a:p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cs typeface="Matcon"/>
              </a:rPr>
              <a:t>כל ישראל חברים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1682489" y="4198089"/>
            <a:ext cx="6201561" cy="5674428"/>
          </a:xfrm>
          <a:custGeom>
            <a:avLst/>
            <a:gdLst/>
            <a:ahLst/>
            <a:cxnLst/>
            <a:rect l="l" t="t" r="r" b="b"/>
            <a:pathLst>
              <a:path w="6201561" h="5674428">
                <a:moveTo>
                  <a:pt x="0" y="0"/>
                </a:moveTo>
                <a:lnTo>
                  <a:pt x="6201561" y="0"/>
                </a:lnTo>
                <a:lnTo>
                  <a:pt x="6201561" y="5674428"/>
                </a:lnTo>
                <a:lnTo>
                  <a:pt x="0" y="5674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8022296" y="3847571"/>
            <a:ext cx="9237004" cy="465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736357"/>
                </a:solidFill>
                <a:cs typeface="atlas AAA"/>
              </a:rPr>
              <a:t>כשזהות ומצוינות נפגשות - </a:t>
            </a:r>
          </a:p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736357"/>
                </a:solidFill>
                <a:cs typeface="atlas AAA"/>
              </a:rPr>
              <a:t>מה הכוח ומה ההשפעה שלהן זו על זו?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1856" y="900853"/>
            <a:ext cx="13255093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8999">
                <a:solidFill>
                  <a:srgbClr val="BFA09E"/>
                </a:solidFill>
                <a:cs typeface="Cooperative Dirty Bold"/>
              </a:rPr>
              <a:t>מצוינות </a:t>
            </a:r>
          </a:p>
        </p:txBody>
      </p:sp>
      <p:sp>
        <p:nvSpPr>
          <p:cNvPr id="6" name="Freeform 6"/>
          <p:cNvSpPr/>
          <p:nvPr/>
        </p:nvSpPr>
        <p:spPr>
          <a:xfrm>
            <a:off x="15542665" y="8499582"/>
            <a:ext cx="2745335" cy="1787418"/>
          </a:xfrm>
          <a:custGeom>
            <a:avLst/>
            <a:gdLst/>
            <a:ahLst/>
            <a:cxnLst/>
            <a:rect l="l" t="t" r="r" b="b"/>
            <a:pathLst>
              <a:path w="2745335" h="1787418">
                <a:moveTo>
                  <a:pt x="0" y="0"/>
                </a:moveTo>
                <a:lnTo>
                  <a:pt x="2745335" y="0"/>
                </a:lnTo>
                <a:lnTo>
                  <a:pt x="2745335" y="1787418"/>
                </a:lnTo>
                <a:lnTo>
                  <a:pt x="0" y="1787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563786" y="1488874"/>
            <a:ext cx="7633684" cy="7309253"/>
          </a:xfrm>
          <a:custGeom>
            <a:avLst/>
            <a:gdLst/>
            <a:ahLst/>
            <a:cxnLst/>
            <a:rect l="l" t="t" r="r" b="b"/>
            <a:pathLst>
              <a:path w="7633684" h="7309253">
                <a:moveTo>
                  <a:pt x="0" y="0"/>
                </a:moveTo>
                <a:lnTo>
                  <a:pt x="7633685" y="0"/>
                </a:lnTo>
                <a:lnTo>
                  <a:pt x="7633685" y="7309252"/>
                </a:lnTo>
                <a:lnTo>
                  <a:pt x="0" y="7309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7547186" y="4297050"/>
            <a:ext cx="9949186" cy="3934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6357"/>
                </a:solidFill>
                <a:cs typeface="atlas AAA"/>
              </a:rPr>
              <a:t>מה אני רואה? 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6357"/>
                </a:solidFill>
                <a:cs typeface="atlas AAA"/>
              </a:rPr>
              <a:t>כיצד רואים אותי? 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6357"/>
                </a:solidFill>
                <a:cs typeface="atlas AAA"/>
              </a:rPr>
              <a:t>באיזה אופן זה משפיע עלי? 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6357"/>
                </a:solidFill>
                <a:cs typeface="atlas AAA"/>
              </a:rPr>
              <a:t>מה מזה שייך לזהות? מה לא?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10149" y="1771721"/>
            <a:ext cx="522326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9"/>
              </a:lnSpc>
            </a:pPr>
            <a:r>
              <a:rPr lang="en-US" sz="10199">
                <a:solidFill>
                  <a:srgbClr val="BFA09E"/>
                </a:solidFill>
                <a:cs typeface="Cooperative Dirty Bold"/>
              </a:rPr>
              <a:t>מראה </a:t>
            </a:r>
          </a:p>
        </p:txBody>
      </p:sp>
      <p:sp>
        <p:nvSpPr>
          <p:cNvPr id="6" name="Freeform 6"/>
          <p:cNvSpPr/>
          <p:nvPr/>
        </p:nvSpPr>
        <p:spPr>
          <a:xfrm>
            <a:off x="15557770" y="8509416"/>
            <a:ext cx="2730230" cy="1777584"/>
          </a:xfrm>
          <a:custGeom>
            <a:avLst/>
            <a:gdLst/>
            <a:ahLst/>
            <a:cxnLst/>
            <a:rect l="l" t="t" r="r" b="b"/>
            <a:pathLst>
              <a:path w="2730230" h="1777584">
                <a:moveTo>
                  <a:pt x="0" y="0"/>
                </a:moveTo>
                <a:lnTo>
                  <a:pt x="2730230" y="0"/>
                </a:lnTo>
                <a:lnTo>
                  <a:pt x="2730230" y="1777584"/>
                </a:lnTo>
                <a:lnTo>
                  <a:pt x="0" y="17775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798926" y="1975329"/>
            <a:ext cx="6611090" cy="6338382"/>
          </a:xfrm>
          <a:custGeom>
            <a:avLst/>
            <a:gdLst/>
            <a:ahLst/>
            <a:cxnLst/>
            <a:rect l="l" t="t" r="r" b="b"/>
            <a:pathLst>
              <a:path w="6611090" h="6338382">
                <a:moveTo>
                  <a:pt x="0" y="0"/>
                </a:moveTo>
                <a:lnTo>
                  <a:pt x="6611090" y="0"/>
                </a:lnTo>
                <a:lnTo>
                  <a:pt x="6611090" y="6338382"/>
                </a:lnTo>
                <a:lnTo>
                  <a:pt x="0" y="6338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7777697" y="2871471"/>
            <a:ext cx="10129738" cy="505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736357"/>
                </a:solidFill>
                <a:cs typeface="atlas AAA"/>
              </a:rPr>
              <a:t>האם בלוח הגאנט הבית ספרי </a:t>
            </a:r>
          </a:p>
          <a:p>
            <a:pPr>
              <a:lnSpc>
                <a:spcPts val="6720"/>
              </a:lnSpc>
            </a:pPr>
            <a:r>
              <a:rPr lang="en-US" sz="4800">
                <a:solidFill>
                  <a:srgbClr val="736357"/>
                </a:solidFill>
                <a:cs typeface="atlas AAA"/>
              </a:rPr>
              <a:t>ישנה התייחסות ו/או משמעות לזהות? </a:t>
            </a:r>
          </a:p>
          <a:p>
            <a:pPr>
              <a:lnSpc>
                <a:spcPts val="6720"/>
              </a:lnSpc>
            </a:pPr>
            <a:r>
              <a:rPr lang="en-US" sz="4800">
                <a:solidFill>
                  <a:srgbClr val="736357"/>
                </a:solidFill>
                <a:cs typeface="atlas AAA"/>
              </a:rPr>
              <a:t>בתכנון לימודים? </a:t>
            </a:r>
          </a:p>
          <a:p>
            <a:pPr>
              <a:lnSpc>
                <a:spcPts val="6720"/>
              </a:lnSpc>
            </a:pPr>
            <a:r>
              <a:rPr lang="en-US" sz="4800">
                <a:solidFill>
                  <a:srgbClr val="736357"/>
                </a:solidFill>
                <a:cs typeface="atlas AAA"/>
              </a:rPr>
              <a:t>בתכנון שיעור? </a:t>
            </a:r>
          </a:p>
          <a:p>
            <a:pPr>
              <a:lnSpc>
                <a:spcPts val="6720"/>
              </a:lnSpc>
            </a:pPr>
            <a:r>
              <a:rPr lang="en-US" sz="4800">
                <a:solidFill>
                  <a:srgbClr val="736357"/>
                </a:solidFill>
                <a:cs typeface="atlas AAA"/>
              </a:rPr>
              <a:t>יום הורים? </a:t>
            </a:r>
          </a:p>
          <a:p>
            <a:pPr>
              <a:lnSpc>
                <a:spcPts val="6720"/>
              </a:lnSpc>
            </a:pPr>
            <a:r>
              <a:rPr lang="en-US" sz="4800">
                <a:solidFill>
                  <a:srgbClr val="736357"/>
                </a:solidFill>
                <a:cs typeface="atlas AAA"/>
              </a:rPr>
              <a:t>בשיח על תעודה? </a:t>
            </a:r>
          </a:p>
        </p:txBody>
      </p:sp>
      <p:sp>
        <p:nvSpPr>
          <p:cNvPr id="5" name="Freeform 5"/>
          <p:cNvSpPr/>
          <p:nvPr/>
        </p:nvSpPr>
        <p:spPr>
          <a:xfrm>
            <a:off x="8143824" y="8216181"/>
            <a:ext cx="3180616" cy="2070819"/>
          </a:xfrm>
          <a:custGeom>
            <a:avLst/>
            <a:gdLst/>
            <a:ahLst/>
            <a:cxnLst/>
            <a:rect l="l" t="t" r="r" b="b"/>
            <a:pathLst>
              <a:path w="3180616" h="2070819">
                <a:moveTo>
                  <a:pt x="0" y="0"/>
                </a:moveTo>
                <a:lnTo>
                  <a:pt x="3180616" y="0"/>
                </a:lnTo>
                <a:lnTo>
                  <a:pt x="3180616" y="2070819"/>
                </a:lnTo>
                <a:lnTo>
                  <a:pt x="0" y="20708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6651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2516454" y="2358093"/>
            <a:ext cx="13255093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endParaRPr/>
          </a:p>
          <a:p>
            <a:pPr algn="ctr">
              <a:lnSpc>
                <a:spcPts val="18240"/>
              </a:lnSpc>
            </a:pPr>
            <a:r>
              <a:rPr lang="en-US" sz="15200">
                <a:solidFill>
                  <a:srgbClr val="BFA09E"/>
                </a:solidFill>
                <a:cs typeface="Cooperative Dirty Bold"/>
              </a:rPr>
              <a:t>הודעות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75" b="-1971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445314" y="3018140"/>
            <a:ext cx="5779514" cy="5194338"/>
          </a:xfrm>
          <a:custGeom>
            <a:avLst/>
            <a:gdLst/>
            <a:ahLst/>
            <a:cxnLst/>
            <a:rect l="l" t="t" r="r" b="b"/>
            <a:pathLst>
              <a:path w="5779514" h="5194338">
                <a:moveTo>
                  <a:pt x="0" y="0"/>
                </a:moveTo>
                <a:lnTo>
                  <a:pt x="5779513" y="0"/>
                </a:lnTo>
                <a:lnTo>
                  <a:pt x="5779513" y="5194338"/>
                </a:lnTo>
                <a:lnTo>
                  <a:pt x="0" y="51943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189815" y="-623517"/>
            <a:ext cx="17210378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endParaRPr/>
          </a:p>
          <a:p>
            <a:pPr>
              <a:lnSpc>
                <a:spcPts val="9842"/>
              </a:lnSpc>
            </a:pPr>
            <a:r>
              <a:rPr lang="en-US" sz="8201">
                <a:solidFill>
                  <a:srgbClr val="BFA09E"/>
                </a:solidFill>
                <a:latin typeface="Cooperative Dirty Bold"/>
              </a:rPr>
              <a:t>“שיפה ושונה תהא השנה, אשר מתחילה לה היום”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71016" y="2555426"/>
            <a:ext cx="4475668" cy="640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בראש השנה, בראש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פרחה שושנה אצלי בגינה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בראש השנה סירה לבנה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עגנה לה בחוף פתאום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endParaRPr lang="en-US" sz="3002">
              <a:solidFill>
                <a:srgbClr val="000000"/>
              </a:solidFill>
              <a:cs typeface="atlas AAA Bold"/>
            </a:endParaRP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בראש השנה, בראש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ליבנו ענה בתפילה נושנה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שיפה ושונה תהא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אשר מתחילה לה היום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endParaRPr lang="en-US" sz="3002">
              <a:solidFill>
                <a:srgbClr val="000000"/>
              </a:solidFill>
              <a:cs typeface="atlas AAA Bold"/>
            </a:endParaRP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בראש השנה, בראש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פרחה עננה ברקיע הסתיו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בראש השנה כנר נשמה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נדלק בשדה חצב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0454" y="2555426"/>
            <a:ext cx="4863838" cy="640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בראש השנה, בראש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ליבנו ענה בתפילה נושנה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שיפה ושונה תהא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אשר מתחילה עכשיו.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endParaRPr lang="en-US" sz="3002">
              <a:solidFill>
                <a:srgbClr val="000000"/>
              </a:solidFill>
              <a:cs typeface="atlas AAA Bold"/>
            </a:endParaRP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בראש השנה, בראש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פרחה מנגינה שאיש לא הכיר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ותוך יממה הזמר המה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מכל חלונות העיר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endParaRPr lang="en-US" sz="3002">
              <a:solidFill>
                <a:srgbClr val="000000"/>
              </a:solidFill>
              <a:cs typeface="atlas AAA Bold"/>
            </a:endParaRP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בראש השנה, בראש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ליבנו ענה בתפילה נושנה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שיפה ושונה תהא השנה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002">
                <a:solidFill>
                  <a:srgbClr val="000000"/>
                </a:solidFill>
                <a:cs typeface="atlas AAA Bold"/>
              </a:rPr>
              <a:t>אשר מתחילה בשיר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87071" y="8658264"/>
            <a:ext cx="1857916" cy="757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u="sng">
                <a:solidFill>
                  <a:srgbClr val="000000"/>
                </a:solidFill>
                <a:cs typeface="Arimo Bold"/>
                <a:hlinkClick r:id="rId4" tooltip="https://www.youtube.com/watch?v=Picy0oa0wl0"/>
              </a:rPr>
              <a:t>להאזנה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1028700" y="4496052"/>
            <a:ext cx="5779514" cy="5194338"/>
          </a:xfrm>
          <a:custGeom>
            <a:avLst/>
            <a:gdLst/>
            <a:ahLst/>
            <a:cxnLst/>
            <a:rect l="l" t="t" r="r" b="b"/>
            <a:pathLst>
              <a:path w="5779514" h="5194338">
                <a:moveTo>
                  <a:pt x="0" y="0"/>
                </a:moveTo>
                <a:lnTo>
                  <a:pt x="5779514" y="0"/>
                </a:lnTo>
                <a:lnTo>
                  <a:pt x="5779514" y="5194338"/>
                </a:lnTo>
                <a:lnTo>
                  <a:pt x="0" y="51943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189815" y="-623517"/>
            <a:ext cx="17210378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endParaRPr/>
          </a:p>
          <a:p>
            <a:pPr>
              <a:lnSpc>
                <a:spcPts val="9842"/>
              </a:lnSpc>
            </a:pPr>
            <a:r>
              <a:rPr lang="en-US" sz="8201">
                <a:solidFill>
                  <a:srgbClr val="BFA09E"/>
                </a:solidFill>
                <a:latin typeface="Cooperative Dirty Bold"/>
              </a:rPr>
              <a:t>“שיפה ושונה תהא השנה, אשר מתחילה לה היום”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99649" y="2849242"/>
            <a:ext cx="12492694" cy="743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000000"/>
                </a:solidFill>
                <a:cs typeface="atlas AAA Bold"/>
              </a:rPr>
              <a:t>ספרו למי שיושב מימינכם, במה תהיה שונה השנה הזו מהשנה שחלפה? </a:t>
            </a:r>
          </a:p>
          <a:p>
            <a:pPr algn="ctr">
              <a:lnSpc>
                <a:spcPts val="7419"/>
              </a:lnSpc>
            </a:pPr>
            <a:endParaRPr lang="en-US" sz="5299">
              <a:solidFill>
                <a:srgbClr val="000000"/>
              </a:solidFill>
              <a:cs typeface="atlas AAA Bold"/>
            </a:endParaRPr>
          </a:p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000000"/>
                </a:solidFill>
                <a:cs typeface="atlas AAA Bold"/>
              </a:rPr>
              <a:t>ספרו למי שיושב משמאלכם, מדוע </a:t>
            </a:r>
          </a:p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000000"/>
                </a:solidFill>
                <a:cs typeface="atlas AAA Bold"/>
              </a:rPr>
              <a:t>תהיה שנה זו יפה מקודמתה? </a:t>
            </a:r>
          </a:p>
          <a:p>
            <a:pPr algn="ctr">
              <a:lnSpc>
                <a:spcPts val="7419"/>
              </a:lnSpc>
            </a:pPr>
            <a:endParaRPr lang="en-US" sz="5299">
              <a:solidFill>
                <a:srgbClr val="000000"/>
              </a:solidFill>
              <a:cs typeface="atlas AAA Bold"/>
            </a:endParaRPr>
          </a:p>
          <a:p>
            <a:pPr algn="ctr">
              <a:lnSpc>
                <a:spcPts val="7419"/>
              </a:lnSpc>
            </a:pPr>
            <a:endParaRPr lang="en-US" sz="5299">
              <a:solidFill>
                <a:srgbClr val="000000"/>
              </a:solidFill>
              <a:cs typeface="atlas AAA Bold"/>
            </a:endParaRPr>
          </a:p>
          <a:p>
            <a:pPr algn="ctr">
              <a:lnSpc>
                <a:spcPts val="7419"/>
              </a:lnSpc>
              <a:spcBef>
                <a:spcPct val="0"/>
              </a:spcBef>
            </a:pPr>
            <a:endParaRPr lang="en-US" sz="5299">
              <a:solidFill>
                <a:srgbClr val="000000"/>
              </a:solidFill>
              <a:cs typeface="atlas AAA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107384" y="8216181"/>
            <a:ext cx="3180616" cy="2070819"/>
          </a:xfrm>
          <a:custGeom>
            <a:avLst/>
            <a:gdLst/>
            <a:ahLst/>
            <a:cxnLst/>
            <a:rect l="l" t="t" r="r" b="b"/>
            <a:pathLst>
              <a:path w="3180616" h="2070819">
                <a:moveTo>
                  <a:pt x="0" y="0"/>
                </a:moveTo>
                <a:lnTo>
                  <a:pt x="3180616" y="0"/>
                </a:lnTo>
                <a:lnTo>
                  <a:pt x="3180616" y="2070819"/>
                </a:lnTo>
                <a:lnTo>
                  <a:pt x="0" y="2070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1682489" y="3501731"/>
            <a:ext cx="14499240" cy="343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cs typeface="atlas AAA"/>
              </a:rPr>
              <a:t>זהות היא תוצר של מפגש דינמי מתמשך ומתהווה בין התרבות שלתוכה נולד האדם (ערכים, נורמות, טקסים, זיכרון ועוד) ובין הרגשות, המחשבות וההתנהגויות שלו ביחס לתרבות זו (דוד וברטל, 2009).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04562" y="1170247"/>
            <a:ext cx="13877166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13"/>
              </a:lnSpc>
            </a:pPr>
            <a:r>
              <a:rPr lang="en-US" sz="9428">
                <a:solidFill>
                  <a:srgbClr val="BFA09E"/>
                </a:solidFill>
                <a:cs typeface="Cooperative Dirty Bold"/>
              </a:rPr>
              <a:t>זהות </a:t>
            </a:r>
          </a:p>
        </p:txBody>
      </p:sp>
      <p:sp>
        <p:nvSpPr>
          <p:cNvPr id="5" name="Freeform 5"/>
          <p:cNvSpPr/>
          <p:nvPr/>
        </p:nvSpPr>
        <p:spPr>
          <a:xfrm>
            <a:off x="15107384" y="8216181"/>
            <a:ext cx="3180616" cy="2070819"/>
          </a:xfrm>
          <a:custGeom>
            <a:avLst/>
            <a:gdLst/>
            <a:ahLst/>
            <a:cxnLst/>
            <a:rect l="l" t="t" r="r" b="b"/>
            <a:pathLst>
              <a:path w="3180616" h="2070819">
                <a:moveTo>
                  <a:pt x="0" y="0"/>
                </a:moveTo>
                <a:lnTo>
                  <a:pt x="3180616" y="0"/>
                </a:lnTo>
                <a:lnTo>
                  <a:pt x="3180616" y="2070819"/>
                </a:lnTo>
                <a:lnTo>
                  <a:pt x="0" y="2070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3449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680506" y="1708410"/>
            <a:ext cx="5925312" cy="8229600"/>
          </a:xfrm>
          <a:custGeom>
            <a:avLst/>
            <a:gdLst/>
            <a:ahLst/>
            <a:cxnLst/>
            <a:rect l="l" t="t" r="r" b="b"/>
            <a:pathLst>
              <a:path w="5925312" h="8229600">
                <a:moveTo>
                  <a:pt x="0" y="0"/>
                </a:moveTo>
                <a:lnTo>
                  <a:pt x="5925312" y="0"/>
                </a:lnTo>
                <a:lnTo>
                  <a:pt x="59253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7715708" y="4124295"/>
            <a:ext cx="8943345" cy="2583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736357"/>
                </a:solidFill>
                <a:cs typeface="atlas AAA"/>
              </a:rPr>
              <a:t>שאלות שיח</a:t>
            </a:r>
          </a:p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736357"/>
                </a:solidFill>
                <a:latin typeface="atlas AAA"/>
              </a:rPr>
              <a:t> למפגש זהויות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7901" y="490537"/>
            <a:ext cx="10881152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9"/>
              </a:lnSpc>
            </a:pPr>
            <a:r>
              <a:rPr lang="en-US" sz="9499">
                <a:solidFill>
                  <a:srgbClr val="BFA09E"/>
                </a:solidFill>
                <a:cs typeface="Cooperative Dirty Bold"/>
              </a:rPr>
              <a:t>מעמיקים היכרות </a:t>
            </a:r>
          </a:p>
        </p:txBody>
      </p:sp>
      <p:sp>
        <p:nvSpPr>
          <p:cNvPr id="6" name="Freeform 6"/>
          <p:cNvSpPr/>
          <p:nvPr/>
        </p:nvSpPr>
        <p:spPr>
          <a:xfrm>
            <a:off x="15107384" y="8216181"/>
            <a:ext cx="3180616" cy="2070819"/>
          </a:xfrm>
          <a:custGeom>
            <a:avLst/>
            <a:gdLst/>
            <a:ahLst/>
            <a:cxnLst/>
            <a:rect l="l" t="t" r="r" b="b"/>
            <a:pathLst>
              <a:path w="3180616" h="2070819">
                <a:moveTo>
                  <a:pt x="0" y="0"/>
                </a:moveTo>
                <a:lnTo>
                  <a:pt x="3180616" y="0"/>
                </a:lnTo>
                <a:lnTo>
                  <a:pt x="3180616" y="2070819"/>
                </a:lnTo>
                <a:lnTo>
                  <a:pt x="0" y="2070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1695321" y="1751965"/>
            <a:ext cx="15610049" cy="499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736357"/>
                </a:solidFill>
                <a:cs typeface="atlas AAA"/>
              </a:rPr>
              <a:t>איך אנחנו כרכזים יכולים להיעזר בסיפור הזהות (שלנו/שלהם) בעבודה עם הצוותים ועם התלמידים שלנו? </a:t>
            </a:r>
          </a:p>
          <a:p>
            <a:pPr algn="ctr">
              <a:lnSpc>
                <a:spcPts val="9939"/>
              </a:lnSpc>
            </a:pPr>
            <a:endParaRPr lang="en-US" sz="7099">
              <a:solidFill>
                <a:srgbClr val="736357"/>
              </a:solidFill>
              <a:cs typeface="atlas AA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107384" y="8216181"/>
            <a:ext cx="3180616" cy="2070819"/>
          </a:xfrm>
          <a:custGeom>
            <a:avLst/>
            <a:gdLst/>
            <a:ahLst/>
            <a:cxnLst/>
            <a:rect l="l" t="t" r="r" b="b"/>
            <a:pathLst>
              <a:path w="3180616" h="2070819">
                <a:moveTo>
                  <a:pt x="0" y="0"/>
                </a:moveTo>
                <a:lnTo>
                  <a:pt x="3180616" y="0"/>
                </a:lnTo>
                <a:lnTo>
                  <a:pt x="3180616" y="2070819"/>
                </a:lnTo>
                <a:lnTo>
                  <a:pt x="0" y="2070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1028700" y="1441055"/>
            <a:ext cx="5530701" cy="7817245"/>
          </a:xfrm>
          <a:custGeom>
            <a:avLst/>
            <a:gdLst/>
            <a:ahLst/>
            <a:cxnLst/>
            <a:rect l="l" t="t" r="r" b="b"/>
            <a:pathLst>
              <a:path w="5530701" h="7817245">
                <a:moveTo>
                  <a:pt x="0" y="0"/>
                </a:moveTo>
                <a:lnTo>
                  <a:pt x="5530701" y="0"/>
                </a:lnTo>
                <a:lnTo>
                  <a:pt x="5530701" y="7817245"/>
                </a:lnTo>
                <a:lnTo>
                  <a:pt x="0" y="7817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7316277" y="3538961"/>
            <a:ext cx="10095246" cy="477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>
                <a:solidFill>
                  <a:srgbClr val="736357"/>
                </a:solidFill>
                <a:cs typeface="atlas AAA"/>
              </a:rPr>
              <a:t>שתפו בקבוצה מהו החפץ שהבאתם ועבורכם הוא בית ומדוע? </a:t>
            </a:r>
          </a:p>
          <a:p>
            <a:pPr algn="ctr">
              <a:lnSpc>
                <a:spcPts val="9519"/>
              </a:lnSpc>
            </a:pPr>
            <a:endParaRPr lang="en-US" sz="6799">
              <a:solidFill>
                <a:srgbClr val="736357"/>
              </a:solidFill>
              <a:cs typeface="atlas AA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36354" y="1431530"/>
            <a:ext cx="9654616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9"/>
              </a:lnSpc>
            </a:pPr>
            <a:r>
              <a:rPr lang="en-US" sz="8299">
                <a:solidFill>
                  <a:srgbClr val="BFA09E"/>
                </a:solidFill>
                <a:cs typeface="Cooperative Dirty Bold"/>
              </a:rPr>
              <a:t>גלגולו של חפץ </a:t>
            </a:r>
          </a:p>
        </p:txBody>
      </p:sp>
      <p:sp>
        <p:nvSpPr>
          <p:cNvPr id="6" name="Freeform 6"/>
          <p:cNvSpPr/>
          <p:nvPr/>
        </p:nvSpPr>
        <p:spPr>
          <a:xfrm>
            <a:off x="15107384" y="8216181"/>
            <a:ext cx="3180616" cy="2070819"/>
          </a:xfrm>
          <a:custGeom>
            <a:avLst/>
            <a:gdLst/>
            <a:ahLst/>
            <a:cxnLst/>
            <a:rect l="l" t="t" r="r" b="b"/>
            <a:pathLst>
              <a:path w="3180616" h="2070819">
                <a:moveTo>
                  <a:pt x="0" y="0"/>
                </a:moveTo>
                <a:lnTo>
                  <a:pt x="3180616" y="0"/>
                </a:lnTo>
                <a:lnTo>
                  <a:pt x="3180616" y="2070819"/>
                </a:lnTo>
                <a:lnTo>
                  <a:pt x="0" y="2070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750124" y="1876261"/>
            <a:ext cx="8606118" cy="8229600"/>
          </a:xfrm>
          <a:custGeom>
            <a:avLst/>
            <a:gdLst/>
            <a:ahLst/>
            <a:cxnLst/>
            <a:rect l="l" t="t" r="r" b="b"/>
            <a:pathLst>
              <a:path w="8606118" h="8229600">
                <a:moveTo>
                  <a:pt x="0" y="0"/>
                </a:moveTo>
                <a:lnTo>
                  <a:pt x="8606117" y="0"/>
                </a:lnTo>
                <a:lnTo>
                  <a:pt x="86061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9356241" y="2369219"/>
            <a:ext cx="8382612" cy="6906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6357"/>
                </a:solidFill>
                <a:cs typeface="atlas AAA"/>
              </a:rPr>
              <a:t>התבוננו בתמונות שלכם מתקופות שונות בחיים -  מי/מה בתמונות? מי/מה נמצא? מי/מה  נעדר? </a:t>
            </a:r>
          </a:p>
          <a:p>
            <a:pPr algn="ctr">
              <a:lnSpc>
                <a:spcPts val="7840"/>
              </a:lnSpc>
            </a:pPr>
            <a:endParaRPr lang="en-US" sz="5600">
              <a:solidFill>
                <a:srgbClr val="736357"/>
              </a:solidFill>
              <a:cs typeface="atlas AAA"/>
            </a:endParaRP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6357"/>
                </a:solidFill>
                <a:cs typeface="atlas AAA"/>
              </a:rPr>
              <a:t>כיצד הן מתחברות למי שאתם היום?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30627" y="605206"/>
            <a:ext cx="13255093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8599">
                <a:solidFill>
                  <a:srgbClr val="BFA09E"/>
                </a:solidFill>
                <a:cs typeface="Cooperative Dirty Bold"/>
              </a:rPr>
              <a:t>התמונות שבאלבום... </a:t>
            </a:r>
          </a:p>
        </p:txBody>
      </p:sp>
      <p:sp>
        <p:nvSpPr>
          <p:cNvPr id="6" name="Freeform 6"/>
          <p:cNvSpPr/>
          <p:nvPr/>
        </p:nvSpPr>
        <p:spPr>
          <a:xfrm>
            <a:off x="15998460" y="8796338"/>
            <a:ext cx="2289540" cy="1490662"/>
          </a:xfrm>
          <a:custGeom>
            <a:avLst/>
            <a:gdLst/>
            <a:ahLst/>
            <a:cxnLst/>
            <a:rect l="l" t="t" r="r" b="b"/>
            <a:pathLst>
              <a:path w="2289540" h="1490662">
                <a:moveTo>
                  <a:pt x="0" y="0"/>
                </a:moveTo>
                <a:lnTo>
                  <a:pt x="2289540" y="0"/>
                </a:lnTo>
                <a:lnTo>
                  <a:pt x="2289540" y="1490662"/>
                </a:lnTo>
                <a:lnTo>
                  <a:pt x="0" y="1490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4651" cy="12315399"/>
          </a:xfrm>
          <a:custGeom>
            <a:avLst/>
            <a:gdLst/>
            <a:ahLst/>
            <a:cxnLst/>
            <a:rect l="l" t="t" r="r" b="b"/>
            <a:pathLst>
              <a:path w="18484651" h="12315399">
                <a:moveTo>
                  <a:pt x="0" y="0"/>
                </a:moveTo>
                <a:lnTo>
                  <a:pt x="18484651" y="0"/>
                </a:lnTo>
                <a:lnTo>
                  <a:pt x="18484651" y="12315399"/>
                </a:lnTo>
                <a:lnTo>
                  <a:pt x="0" y="1231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1682489" y="2142596"/>
            <a:ext cx="15576811" cy="774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736357"/>
                </a:solidFill>
                <a:latin typeface="atlas AAA"/>
              </a:rPr>
              <a:t>“מצוינות היא תהליך יחסי של מיצוי גדל של הפוטנציאל הקיים באדם עצמו. מצוינות היא תהליך פנימי מתפתח, שבכל רגע נתון יש לו ערך מוחלט. כלומר, מצוינות איננה בת-השוואה, והיא תלויה אך ורק באדם עצמו ובפיתוחו האישי ללא גבול. ” (גונן 1994)</a:t>
            </a:r>
          </a:p>
          <a:p>
            <a:pPr algn="ctr">
              <a:lnSpc>
                <a:spcPts val="6020"/>
              </a:lnSpc>
            </a:pPr>
            <a:endParaRPr lang="en-US" sz="4600">
              <a:solidFill>
                <a:srgbClr val="736357"/>
              </a:solidFill>
              <a:latin typeface="atlas AAA"/>
            </a:endParaRP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736357"/>
                </a:solidFill>
                <a:cs typeface="atlas AAA"/>
              </a:rPr>
              <a:t>מכאן שהצטיינות היא השגת הישגים יוצאי דופן ביחס לאחרים ומצוינות היא בניית הישגים יוצאי דופן ביחס לעצמי, לנסיבות ולנקודת הפתיחה שלי.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04562" y="904346"/>
            <a:ext cx="13255093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9"/>
              </a:lnSpc>
            </a:pPr>
            <a:r>
              <a:rPr lang="en-US" sz="8699">
                <a:solidFill>
                  <a:srgbClr val="BFA09E"/>
                </a:solidFill>
                <a:cs typeface="Cooperative Dirty Bold"/>
              </a:rPr>
              <a:t>מצוינות 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2758017" cy="1795676"/>
          </a:xfrm>
          <a:custGeom>
            <a:avLst/>
            <a:gdLst/>
            <a:ahLst/>
            <a:cxnLst/>
            <a:rect l="l" t="t" r="r" b="b"/>
            <a:pathLst>
              <a:path w="2758017" h="1795676">
                <a:moveTo>
                  <a:pt x="0" y="0"/>
                </a:moveTo>
                <a:lnTo>
                  <a:pt x="2758017" y="0"/>
                </a:lnTo>
                <a:lnTo>
                  <a:pt x="2758017" y="1795676"/>
                </a:lnTo>
                <a:lnTo>
                  <a:pt x="0" y="1795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33" b="-2833"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403</Words>
  <Application>Microsoft Office PowerPoint</Application>
  <PresentationFormat>מותאם אישית</PresentationFormat>
  <Paragraphs>76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עותק של דיוקן של זהויות דר' שרון רחמים, מרכז פסג"ה לוד</dc:title>
  <dc:creator>שרון</dc:creator>
  <cp:lastModifiedBy>שרית חדד</cp:lastModifiedBy>
  <cp:revision>3</cp:revision>
  <dcterms:created xsi:type="dcterms:W3CDTF">2006-08-16T00:00:00Z</dcterms:created>
  <dcterms:modified xsi:type="dcterms:W3CDTF">2024-12-12T07:28:07Z</dcterms:modified>
  <dc:identifier>DAFt3_Eq9vE</dc:identifier>
</cp:coreProperties>
</file>