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4.xml" ContentType="application/vnd.openxmlformats-officedocument.presentationml.slide+xml"/>
  <Override PartName="/ppt/slides/slide5.xml" ContentType="application/vnd.openxmlformats-officedocument.presentationml.slide+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2.xml" ContentType="application/vnd.openxmlformats-officedocument.customXmlProperties+xml"/>
  <Override PartName="/docProps/core.xml" ContentType="application/vnd.openxmlformats-package.core-properties+xml"/>
  <Override PartName="/ppt/revisionInfo.xml" ContentType="application/vnd.ms-powerpoint.revisioninfo+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92B94A-EB54-4B04-B499-6B122EBFE65B}" v="250" dt="2024-04-11T10:34:05.9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111" d="100"/>
          <a:sy n="111"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595C8B7-579C-4136-AB9A-B3F3C089029A}"/>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2DCCFF5D-A73B-49DB-B564-604A9A5F00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1A6041E4-A905-48F8-93E8-21F7172F2CB5}"/>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455ED786-B4A9-4C32-900E-046B7E8CE577}"/>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1897D672-575D-4B0C-92DD-E46A346D0FF0}"/>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2119824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B7DE6F-4794-4053-9E9B-CD5FEB7A54AD}"/>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B027BE16-7ED5-41BB-B875-0A26A97DEC3D}"/>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F54F4B1A-75DF-43B7-BE4B-3B761A9084B1}"/>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4D6E688B-A7D4-4F7E-AB91-356D52CF9AB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7E83E200-8768-49B8-B9B7-D20027F3DB7E}"/>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3376010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AFD72A70-48A5-4C77-A9A5-486C8A053C33}"/>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101C8816-21D7-4A5B-A3AA-AC83D41A1454}"/>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C62D7E0F-801E-4357-9792-BDF6B0631A74}"/>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1E33ECF2-1609-41DB-A47A-E7E3F412A79A}"/>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DDA7094-0BF8-4D53-8B3B-5AA661411B7F}"/>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128717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261722E-044F-4F7E-A0FD-5495AF652717}"/>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5EB54942-7E95-4DAF-BAD8-EFD60A730D14}"/>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03D1D76-D980-42E7-A9A9-6F69AE09987F}"/>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4D718E24-1C9C-459F-9E6C-56FD9CB6503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2A09E62-D468-4C67-9EE8-B21D743BCC1F}"/>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253842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4A63171-AFE1-444C-A48A-737A43A165E2}"/>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1779AD7-C7C9-4741-ABBE-1E864D16F3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29B5432B-AA44-472F-A255-C63EBFE147D2}"/>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69115F47-E5D8-47DA-A0BB-EF24507DA8A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4178A3B-2E90-4C46-A4F2-9BAD4B9531B1}"/>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954050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158DB9A-900B-4864-BDD8-99B64A860F7F}"/>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84B09F1-3290-4726-9B61-48E76425A0F7}"/>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0C4EE8C0-FF41-4C8E-BEB0-24666EB4547A}"/>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24A23074-28C2-4942-8422-FF3416791ACE}"/>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6" name="מציין מיקום של כותרת תחתונה 5">
            <a:extLst>
              <a:ext uri="{FF2B5EF4-FFF2-40B4-BE49-F238E27FC236}">
                <a16:creationId xmlns:a16="http://schemas.microsoft.com/office/drawing/2014/main" id="{4BD28C47-6B08-4182-BC8A-EC1E07BB8C3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D9DEF282-5DF9-461C-82F9-655FCBF31C30}"/>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323943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E3E061C-7423-4304-BD60-1F1AD4C019DA}"/>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4C6E41E-D4BB-4A64-84C2-8DF4E8556A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A8E9DA78-E7E1-46F6-BEE6-2D62AA2EEAD1}"/>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E2FE7BC3-45F5-437C-91E4-9F801BF505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603E97DD-15E3-4314-A1CC-363B54F6EA4A}"/>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EF80F6DE-8CAF-46CE-A381-FBB9C28ED815}"/>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8" name="מציין מיקום של כותרת תחתונה 7">
            <a:extLst>
              <a:ext uri="{FF2B5EF4-FFF2-40B4-BE49-F238E27FC236}">
                <a16:creationId xmlns:a16="http://schemas.microsoft.com/office/drawing/2014/main" id="{E47C1138-608A-46A5-AED0-9B66E8DE7E30}"/>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6518721F-5627-45E8-97EA-7EF43D5C1C6F}"/>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92449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37563BB-DBB4-4CBF-93D5-5444EBC38136}"/>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F6BAD06-D146-4A2F-A703-CC1302FCFFDC}"/>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4" name="מציין מיקום של כותרת תחתונה 3">
            <a:extLst>
              <a:ext uri="{FF2B5EF4-FFF2-40B4-BE49-F238E27FC236}">
                <a16:creationId xmlns:a16="http://schemas.microsoft.com/office/drawing/2014/main" id="{613A4B46-145F-4A79-94C3-E205DA3922B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90F580CA-D1D2-43C6-ADBA-DB82FE4F74FD}"/>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216677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ABD7A81B-8402-421E-822D-2293C10C3639}"/>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3" name="מציין מיקום של כותרת תחתונה 2">
            <a:extLst>
              <a:ext uri="{FF2B5EF4-FFF2-40B4-BE49-F238E27FC236}">
                <a16:creationId xmlns:a16="http://schemas.microsoft.com/office/drawing/2014/main" id="{D464EA64-75A9-421A-A432-9FA515041F99}"/>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D4F588B2-E9E0-4FBC-AA8B-57FFFDBC6287}"/>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64070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84AB4A4-5239-4EAE-A3B9-98986F8C027A}"/>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77DB5B8-25EA-4650-8CDF-CB7BBD819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255D72F0-E29A-4F88-AD18-314A4F38B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B281A3B3-9E69-4148-8C27-AE51522B66B0}"/>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6" name="מציין מיקום של כותרת תחתונה 5">
            <a:extLst>
              <a:ext uri="{FF2B5EF4-FFF2-40B4-BE49-F238E27FC236}">
                <a16:creationId xmlns:a16="http://schemas.microsoft.com/office/drawing/2014/main" id="{EDD2684C-0B4A-4E18-BDBA-E1688FAE4CB6}"/>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85F6E06-511F-42F9-A172-54C5118C0EB6}"/>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92287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70F8BD1-294E-403A-96D3-6AAD78027435}"/>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04F69A22-5C90-44D4-B2EE-AA081EA7B8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A63050D5-7021-40A1-AD14-8FC67D383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B685192A-AD65-4EAF-8DC5-04EF984A34DB}"/>
              </a:ext>
            </a:extLst>
          </p:cNvPr>
          <p:cNvSpPr>
            <a:spLocks noGrp="1"/>
          </p:cNvSpPr>
          <p:nvPr>
            <p:ph type="dt" sz="half" idx="10"/>
          </p:nvPr>
        </p:nvSpPr>
        <p:spPr/>
        <p:txBody>
          <a:bodyPr/>
          <a:lstStyle/>
          <a:p>
            <a:fld id="{378E3CC2-0862-4091-8D8C-D014B18AE43F}" type="datetimeFigureOut">
              <a:rPr lang="he-IL" smtClean="0"/>
              <a:t>כ"ה/אב/תשפ"ד</a:t>
            </a:fld>
            <a:endParaRPr lang="he-IL"/>
          </a:p>
        </p:txBody>
      </p:sp>
      <p:sp>
        <p:nvSpPr>
          <p:cNvPr id="6" name="מציין מיקום של כותרת תחתונה 5">
            <a:extLst>
              <a:ext uri="{FF2B5EF4-FFF2-40B4-BE49-F238E27FC236}">
                <a16:creationId xmlns:a16="http://schemas.microsoft.com/office/drawing/2014/main" id="{EE1D6825-DCA9-4A3E-92F3-D5B75D01693C}"/>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078D89AA-E317-471E-BC30-06FBDEC39D00}"/>
              </a:ext>
            </a:extLst>
          </p:cNvPr>
          <p:cNvSpPr>
            <a:spLocks noGrp="1"/>
          </p:cNvSpPr>
          <p:nvPr>
            <p:ph type="sldNum" sz="quarter" idx="12"/>
          </p:nvPr>
        </p:nvSpPr>
        <p:spPr/>
        <p:txBody>
          <a:bodyPr/>
          <a:lstStyle/>
          <a:p>
            <a:fld id="{82B41BC4-ADFA-4F1F-A99A-CB5C1EEF5A9B}" type="slidenum">
              <a:rPr lang="he-IL" smtClean="0"/>
              <a:t>‹#›</a:t>
            </a:fld>
            <a:endParaRPr lang="he-IL"/>
          </a:p>
        </p:txBody>
      </p:sp>
    </p:spTree>
    <p:extLst>
      <p:ext uri="{BB962C8B-B14F-4D97-AF65-F5344CB8AC3E}">
        <p14:creationId xmlns:p14="http://schemas.microsoft.com/office/powerpoint/2010/main" val="1635783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0C3E29A1-98CD-44D6-8656-26DDDCFCB820}"/>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C0E7C3C-020A-48BD-8126-037BDD9E1C0B}"/>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A37B975-A0A9-4335-8B39-0778212848C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78E3CC2-0862-4091-8D8C-D014B18AE43F}" type="datetimeFigureOut">
              <a:rPr lang="he-IL" smtClean="0"/>
              <a:t>כ"ה/אב/תשפ"ד</a:t>
            </a:fld>
            <a:endParaRPr lang="he-IL"/>
          </a:p>
        </p:txBody>
      </p:sp>
      <p:sp>
        <p:nvSpPr>
          <p:cNvPr id="5" name="מציין מיקום של כותרת תחתונה 4">
            <a:extLst>
              <a:ext uri="{FF2B5EF4-FFF2-40B4-BE49-F238E27FC236}">
                <a16:creationId xmlns:a16="http://schemas.microsoft.com/office/drawing/2014/main" id="{65DDC71C-ED79-4EB9-9D3A-1ACF172DA1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399D9DEB-9BF7-4BD4-9A50-C1C1D4BE2E09}"/>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2B41BC4-ADFA-4F1F-A99A-CB5C1EEF5A9B}" type="slidenum">
              <a:rPr lang="he-IL" smtClean="0"/>
              <a:t>‹#›</a:t>
            </a:fld>
            <a:endParaRPr lang="he-IL"/>
          </a:p>
        </p:txBody>
      </p:sp>
    </p:spTree>
    <p:extLst>
      <p:ext uri="{BB962C8B-B14F-4D97-AF65-F5344CB8AC3E}">
        <p14:creationId xmlns:p14="http://schemas.microsoft.com/office/powerpoint/2010/main" val="208174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45B1D5C-0827-4AF0-8186-11FC5A8B8B9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a:extLst>
              <a:ext uri="{FF2B5EF4-FFF2-40B4-BE49-F238E27FC236}">
                <a16:creationId xmlns:a16="http://schemas.microsoft.com/office/drawing/2014/main" id="{9714CC8A-B597-4164-AE5A-A3DF6C5B8EE2}"/>
              </a:ext>
            </a:extLst>
          </p:cNvPr>
          <p:cNvSpPr>
            <a:spLocks noGrp="1"/>
          </p:cNvSpPr>
          <p:nvPr>
            <p:ph type="ctrTitle"/>
          </p:nvPr>
        </p:nvSpPr>
        <p:spPr>
          <a:xfrm>
            <a:off x="9267909" y="2023110"/>
            <a:ext cx="2469624" cy="2846070"/>
          </a:xfrm>
        </p:spPr>
        <p:txBody>
          <a:bodyPr anchor="ctr">
            <a:normAutofit/>
          </a:bodyPr>
          <a:lstStyle/>
          <a:p>
            <a:pPr algn="l"/>
            <a:r>
              <a:rPr lang="he-IL" sz="3700" dirty="0"/>
              <a:t>יום הזיכרון לשואה  ולגבורה תשפ"ד</a:t>
            </a:r>
          </a:p>
        </p:txBody>
      </p:sp>
      <p:sp>
        <p:nvSpPr>
          <p:cNvPr id="11" name="Rectangle 10">
            <a:extLst>
              <a:ext uri="{FF2B5EF4-FFF2-40B4-BE49-F238E27FC236}">
                <a16:creationId xmlns:a16="http://schemas.microsoft.com/office/drawing/2014/main" id="{99413ED5-9ED4-4772-BCE4-2BCAE6B12E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4357C93-F0CB-4A1C-8F77-4E906378981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תמונה 3">
            <a:extLst>
              <a:ext uri="{FF2B5EF4-FFF2-40B4-BE49-F238E27FC236}">
                <a16:creationId xmlns:a16="http://schemas.microsoft.com/office/drawing/2014/main" id="{925EBF0F-E06B-467D-A6AB-C4CFF43EC3A5}"/>
              </a:ext>
            </a:extLst>
          </p:cNvPr>
          <p:cNvPicPr>
            <a:picLocks noChangeAspect="1"/>
          </p:cNvPicPr>
          <p:nvPr/>
        </p:nvPicPr>
        <p:blipFill rotWithShape="1">
          <a:blip r:embed="rId2"/>
          <a:srcRect r="3776"/>
          <a:stretch/>
        </p:blipFill>
        <p:spPr>
          <a:xfrm>
            <a:off x="545238" y="858525"/>
            <a:ext cx="7608304" cy="5211906"/>
          </a:xfrm>
          <a:prstGeom prst="rect">
            <a:avLst/>
          </a:prstGeom>
        </p:spPr>
      </p:pic>
      <p:sp>
        <p:nvSpPr>
          <p:cNvPr id="15" name="Rectangle 14">
            <a:extLst>
              <a:ext uri="{FF2B5EF4-FFF2-40B4-BE49-F238E27FC236}">
                <a16:creationId xmlns:a16="http://schemas.microsoft.com/office/drawing/2014/main" id="{90F533E9-6690-41A8-A372-4C6C622D028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תמונה 5">
            <a:extLst>
              <a:ext uri="{FF2B5EF4-FFF2-40B4-BE49-F238E27FC236}">
                <a16:creationId xmlns:a16="http://schemas.microsoft.com/office/drawing/2014/main" id="{F581E63A-8DC8-48DB-8253-126DE4D56F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5882" y="241170"/>
            <a:ext cx="1618491" cy="1115570"/>
          </a:xfrm>
          <a:prstGeom prst="rect">
            <a:avLst/>
          </a:prstGeom>
        </p:spPr>
      </p:pic>
    </p:spTree>
    <p:extLst>
      <p:ext uri="{BB962C8B-B14F-4D97-AF65-F5344CB8AC3E}">
        <p14:creationId xmlns:p14="http://schemas.microsoft.com/office/powerpoint/2010/main" val="327589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מלבן 4">
            <a:extLst>
              <a:ext uri="{FF2B5EF4-FFF2-40B4-BE49-F238E27FC236}">
                <a16:creationId xmlns:a16="http://schemas.microsoft.com/office/drawing/2014/main" id="{AA418270-5FF4-4866-9184-B4A12004FEC8}"/>
              </a:ext>
            </a:extLst>
          </p:cNvPr>
          <p:cNvSpPr/>
          <p:nvPr/>
        </p:nvSpPr>
        <p:spPr>
          <a:xfrm>
            <a:off x="832768" y="132689"/>
            <a:ext cx="6192398" cy="35257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107000"/>
              </a:lnSpc>
              <a:spcAft>
                <a:spcPts val="800"/>
              </a:spcAft>
            </a:pPr>
            <a:r>
              <a:rPr lang="he-IL" dirty="0">
                <a:latin typeface="Calibri" panose="020F0502020204030204" pitchFamily="34" charset="0"/>
                <a:ea typeface="Calibri" panose="020F0502020204030204" pitchFamily="34" charset="0"/>
              </a:rPr>
              <a:t> באחד הבקרים כשהגיעו היהודים להתפלל בבית כנסת מאולתר שהקימו, עלה להתפלל חזן זקן וירא שמיים. התפילה התחילה כשהחזן מוביל את המתפללים, לפתע השתרר שקט, החזן עצר את תפילתו... כולם התפלאו מה קרה לו לחזן, ואז פנה הזקן אל הקהילה ואמר:</a:t>
            </a:r>
            <a:br>
              <a:rPr lang="he-IL" dirty="0">
                <a:latin typeface="Calibri" panose="020F0502020204030204" pitchFamily="34" charset="0"/>
                <a:ea typeface="Calibri" panose="020F0502020204030204" pitchFamily="34" charset="0"/>
              </a:rPr>
            </a:br>
            <a:r>
              <a:rPr lang="he-IL" dirty="0">
                <a:latin typeface="Calibri" panose="020F0502020204030204" pitchFamily="34" charset="0"/>
                <a:ea typeface="Calibri" panose="020F0502020204030204" pitchFamily="34" charset="0"/>
              </a:rPr>
              <a:t>כעת צריך אני לומר "שלא עשני עבד", אינני יכול לומר את הברכה מטורף יוכל לומר עכשיו את התפילה הזאת....</a:t>
            </a:r>
            <a:endParaRPr lang="en-US" sz="1600" dirty="0">
              <a:latin typeface="Calibri" panose="020F0502020204030204" pitchFamily="34" charset="0"/>
              <a:ea typeface="Calibri" panose="020F0502020204030204" pitchFamily="34" charset="0"/>
            </a:endParaRPr>
          </a:p>
        </p:txBody>
      </p:sp>
      <p:pic>
        <p:nvPicPr>
          <p:cNvPr id="4" name="תמונה 3">
            <a:extLst>
              <a:ext uri="{FF2B5EF4-FFF2-40B4-BE49-F238E27FC236}">
                <a16:creationId xmlns:a16="http://schemas.microsoft.com/office/drawing/2014/main" id="{8AE478AB-8D4F-488B-A507-93AE79790136}"/>
              </a:ext>
            </a:extLst>
          </p:cNvPr>
          <p:cNvPicPr>
            <a:picLocks noChangeAspect="1"/>
          </p:cNvPicPr>
          <p:nvPr/>
        </p:nvPicPr>
        <p:blipFill rotWithShape="1">
          <a:blip r:embed="rId2"/>
          <a:srcRect l="22728" t="-1" r="23013" b="-1"/>
          <a:stretch/>
        </p:blipFill>
        <p:spPr>
          <a:xfrm>
            <a:off x="7277173" y="799034"/>
            <a:ext cx="4167662" cy="5259296"/>
          </a:xfrm>
          <a:prstGeom prst="rect">
            <a:avLst/>
          </a:prstGeom>
        </p:spPr>
      </p:pic>
      <p:pic>
        <p:nvPicPr>
          <p:cNvPr id="3" name="תמונה 2">
            <a:extLst>
              <a:ext uri="{FF2B5EF4-FFF2-40B4-BE49-F238E27FC236}">
                <a16:creationId xmlns:a16="http://schemas.microsoft.com/office/drawing/2014/main" id="{5C3D9943-A45F-4ADD-8F17-D7A7A9FFC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6824" y="49683"/>
            <a:ext cx="1618491" cy="1115570"/>
          </a:xfrm>
          <a:prstGeom prst="rect">
            <a:avLst/>
          </a:prstGeom>
        </p:spPr>
      </p:pic>
      <p:sp>
        <p:nvSpPr>
          <p:cNvPr id="2" name="מלבן 1">
            <a:extLst>
              <a:ext uri="{FF2B5EF4-FFF2-40B4-BE49-F238E27FC236}">
                <a16:creationId xmlns:a16="http://schemas.microsoft.com/office/drawing/2014/main" id="{3EFA9CD6-5B73-4293-8698-3619B3A1EAD6}"/>
              </a:ext>
            </a:extLst>
          </p:cNvPr>
          <p:cNvSpPr/>
          <p:nvPr/>
        </p:nvSpPr>
        <p:spPr>
          <a:xfrm>
            <a:off x="674319" y="1153879"/>
            <a:ext cx="4559425" cy="5703803"/>
          </a:xfrm>
          <a:prstGeom prst="rect">
            <a:avLst/>
          </a:prstGeom>
        </p:spPr>
        <p:txBody>
          <a:bodyPr vert="horz" lIns="91440" tIns="45720" rIns="91440" bIns="45720" rtlCol="0" anchor="ctr">
            <a:normAutofit/>
          </a:bodyPr>
          <a:lstStyle/>
          <a:p>
            <a:pPr algn="r">
              <a:lnSpc>
                <a:spcPct val="90000"/>
              </a:lnSpc>
              <a:spcAft>
                <a:spcPts val="800"/>
              </a:spcAft>
            </a:pPr>
            <a:r>
              <a:rPr lang="en-US" sz="1400" dirty="0">
                <a:cs typeface="+mj-cs"/>
              </a:rPr>
              <a:t>...</a:t>
            </a:r>
            <a:endParaRPr lang="en-US" sz="1400" dirty="0">
              <a:effectLst/>
              <a:cs typeface="+mj-cs"/>
            </a:endParaRPr>
          </a:p>
        </p:txBody>
      </p:sp>
      <p:sp>
        <p:nvSpPr>
          <p:cNvPr id="6" name="מלבן 5">
            <a:extLst>
              <a:ext uri="{FF2B5EF4-FFF2-40B4-BE49-F238E27FC236}">
                <a16:creationId xmlns:a16="http://schemas.microsoft.com/office/drawing/2014/main" id="{C58660E6-4835-46A0-88DB-514EE08D669F}"/>
              </a:ext>
            </a:extLst>
          </p:cNvPr>
          <p:cNvSpPr/>
          <p:nvPr/>
        </p:nvSpPr>
        <p:spPr>
          <a:xfrm>
            <a:off x="852020" y="721493"/>
            <a:ext cx="6096000" cy="2152256"/>
          </a:xfrm>
          <a:prstGeom prst="rect">
            <a:avLst/>
          </a:prstGeom>
        </p:spPr>
        <p:txBody>
          <a:bodyPr wrap="square">
            <a:spAutoFit/>
          </a:bodyPr>
          <a:lstStyle/>
          <a:p>
            <a:pPr>
              <a:lnSpc>
                <a:spcPct val="107000"/>
              </a:lnSpc>
            </a:pPr>
            <a:r>
              <a:rPr lang="he-IL" dirty="0">
                <a:latin typeface="Calibri" panose="020F0502020204030204" pitchFamily="34" charset="0"/>
                <a:ea typeface="Calibri" panose="020F0502020204030204" pitchFamily="34" charset="0"/>
                <a:cs typeface="+mj-cs"/>
              </a:rPr>
              <a:t>בעיר קובנה שבליטא חיו ערב מלחמת העולם </a:t>
            </a:r>
            <a:r>
              <a:rPr lang="he-IL" dirty="0" err="1">
                <a:latin typeface="Calibri" panose="020F0502020204030204" pitchFamily="34" charset="0"/>
                <a:ea typeface="Calibri" panose="020F0502020204030204" pitchFamily="34" charset="0"/>
                <a:cs typeface="+mj-cs"/>
              </a:rPr>
              <a:t>השניה</a:t>
            </a:r>
            <a:r>
              <a:rPr lang="he-IL" dirty="0">
                <a:latin typeface="Calibri" panose="020F0502020204030204" pitchFamily="34" charset="0"/>
                <a:ea typeface="Calibri" panose="020F0502020204030204" pitchFamily="34" charset="0"/>
                <a:cs typeface="+mj-cs"/>
              </a:rPr>
              <a:t> </a:t>
            </a:r>
          </a:p>
          <a:p>
            <a:pPr>
              <a:lnSpc>
                <a:spcPct val="107000"/>
              </a:lnSpc>
            </a:pPr>
            <a:r>
              <a:rPr lang="he-IL" dirty="0">
                <a:latin typeface="Calibri" panose="020F0502020204030204" pitchFamily="34" charset="0"/>
                <a:ea typeface="Calibri" panose="020F0502020204030204" pitchFamily="34" charset="0"/>
                <a:cs typeface="+mj-cs"/>
              </a:rPr>
              <a:t>כ35,000 יהודים, [רבע מכלל </a:t>
            </a:r>
            <a:r>
              <a:rPr lang="he-IL" dirty="0" err="1">
                <a:latin typeface="Calibri" panose="020F0502020204030204" pitchFamily="34" charset="0"/>
                <a:ea typeface="Calibri" panose="020F0502020204030204" pitchFamily="34" charset="0"/>
                <a:cs typeface="+mj-cs"/>
              </a:rPr>
              <a:t>האוכלוסיה</a:t>
            </a:r>
            <a:r>
              <a:rPr lang="he-IL" dirty="0">
                <a:latin typeface="Calibri" panose="020F0502020204030204" pitchFamily="34" charset="0"/>
                <a:ea typeface="Calibri" panose="020F0502020204030204" pitchFamily="34" charset="0"/>
                <a:cs typeface="+mj-cs"/>
              </a:rPr>
              <a:t> בעיר!]. </a:t>
            </a:r>
            <a:endParaRPr lang="en-US" sz="1600" dirty="0">
              <a:effectLst/>
              <a:latin typeface="Calibri" panose="020F0502020204030204" pitchFamily="34" charset="0"/>
              <a:ea typeface="Calibri" panose="020F0502020204030204" pitchFamily="34" charset="0"/>
              <a:cs typeface="+mj-cs"/>
            </a:endParaRPr>
          </a:p>
          <a:p>
            <a:pPr>
              <a:lnSpc>
                <a:spcPct val="107000"/>
              </a:lnSpc>
            </a:pPr>
            <a:r>
              <a:rPr lang="he-IL" dirty="0">
                <a:latin typeface="Calibri" panose="020F0502020204030204" pitchFamily="34" charset="0"/>
                <a:ea typeface="Calibri" panose="020F0502020204030204" pitchFamily="34" charset="0"/>
                <a:cs typeface="+mj-cs"/>
              </a:rPr>
              <a:t>ב1941 נכבשה העיר על ידי הנאצים והחלו פרעות ביהודים. כ6000 נרצחו בחודשים הראשונים ושאר היהודים נדרשו להצטופף בגטו.</a:t>
            </a:r>
            <a:endParaRPr lang="en-US" sz="1600" dirty="0">
              <a:effectLst/>
              <a:latin typeface="Calibri" panose="020F0502020204030204" pitchFamily="34" charset="0"/>
              <a:ea typeface="Calibri" panose="020F0502020204030204" pitchFamily="34" charset="0"/>
              <a:cs typeface="+mj-cs"/>
            </a:endParaRPr>
          </a:p>
          <a:p>
            <a:pPr>
              <a:lnSpc>
                <a:spcPct val="107000"/>
              </a:lnSpc>
            </a:pPr>
            <a:r>
              <a:rPr lang="he-IL" dirty="0">
                <a:latin typeface="Calibri" panose="020F0502020204030204" pitchFamily="34" charset="0"/>
                <a:ea typeface="Calibri" panose="020F0502020204030204" pitchFamily="34" charset="0"/>
                <a:cs typeface="+mj-cs"/>
              </a:rPr>
              <a:t>כל תושבי הגטו החל </a:t>
            </a:r>
            <a:r>
              <a:rPr lang="he-IL">
                <a:latin typeface="Calibri" panose="020F0502020204030204" pitchFamily="34" charset="0"/>
                <a:ea typeface="Calibri" panose="020F0502020204030204" pitchFamily="34" charset="0"/>
                <a:cs typeface="+mj-cs"/>
              </a:rPr>
              <a:t>מגיל12, אולצו </a:t>
            </a:r>
            <a:r>
              <a:rPr lang="he-IL" dirty="0">
                <a:latin typeface="Calibri" panose="020F0502020204030204" pitchFamily="34" charset="0"/>
                <a:ea typeface="Calibri" panose="020F0502020204030204" pitchFamily="34" charset="0"/>
                <a:cs typeface="+mj-cs"/>
              </a:rPr>
              <a:t>לעבוד בעבודות כפייה, בתנאים קשים. הנאצים לא הסתפקו בעבודת היהודים למען הצבא הגרמני וערכו 'אקציות' – בהן תפסו אלפי יהודים ושלחו אותם למחנות השמדה.</a:t>
            </a:r>
            <a:endParaRPr lang="en-US" sz="1600" dirty="0">
              <a:effectLst/>
              <a:latin typeface="Calibri" panose="020F0502020204030204" pitchFamily="34" charset="0"/>
              <a:ea typeface="Calibri" panose="020F0502020204030204" pitchFamily="34" charset="0"/>
              <a:cs typeface="+mj-cs"/>
            </a:endParaRPr>
          </a:p>
        </p:txBody>
      </p:sp>
      <p:sp>
        <p:nvSpPr>
          <p:cNvPr id="7" name="מלבן 6">
            <a:extLst>
              <a:ext uri="{FF2B5EF4-FFF2-40B4-BE49-F238E27FC236}">
                <a16:creationId xmlns:a16="http://schemas.microsoft.com/office/drawing/2014/main" id="{78D36F18-1C20-4153-8210-A404D5F9B263}"/>
              </a:ext>
            </a:extLst>
          </p:cNvPr>
          <p:cNvSpPr/>
          <p:nvPr/>
        </p:nvSpPr>
        <p:spPr>
          <a:xfrm>
            <a:off x="641157" y="2932269"/>
            <a:ext cx="6357214" cy="3765133"/>
          </a:xfrm>
          <a:prstGeom prst="rect">
            <a:avLst/>
          </a:prstGeom>
          <a:solidFill>
            <a:schemeClr val="bg1"/>
          </a:solidFill>
        </p:spPr>
        <p:txBody>
          <a:bodyPr wrap="square">
            <a:spAutoFit/>
          </a:bodyPr>
          <a:lstStyle/>
          <a:p>
            <a:pPr>
              <a:spcAft>
                <a:spcPts val="800"/>
              </a:spcAft>
            </a:pPr>
            <a:r>
              <a:rPr lang="he-IL" sz="2400" dirty="0">
                <a:latin typeface="Calibri" panose="020F0502020204030204" pitchFamily="34" charset="0"/>
                <a:ea typeface="Calibri" panose="020F0502020204030204" pitchFamily="34" charset="0"/>
                <a:cs typeface="+mj-cs"/>
              </a:rPr>
              <a:t>באחד הבקרים כשהגיעו היהודים להתפלל בבית כנסת מאולתר שהקימו, עלה להתפלל חזן זקן וירא שמיים. התפילה התחילה כשהחזן מוביל את המתפללים, לפתע השתרר שקט, החזן עצר את תפילתו... כולם התפלאו מה קרה לו לחזן, ואז פנה הזקן אל הקהילה ואמר:</a:t>
            </a:r>
            <a:br>
              <a:rPr lang="he-IL" sz="2400" dirty="0">
                <a:latin typeface="Calibri" panose="020F0502020204030204" pitchFamily="34" charset="0"/>
                <a:ea typeface="Calibri" panose="020F0502020204030204" pitchFamily="34" charset="0"/>
                <a:cs typeface="+mj-cs"/>
              </a:rPr>
            </a:br>
            <a:r>
              <a:rPr lang="he-IL" sz="2400" dirty="0">
                <a:latin typeface="Calibri" panose="020F0502020204030204" pitchFamily="34" charset="0"/>
                <a:ea typeface="Calibri" panose="020F0502020204030204" pitchFamily="34" charset="0"/>
                <a:cs typeface="+mj-cs"/>
              </a:rPr>
              <a:t>כעת צריך אני לומר "שלא עשני עבד", אינני יכול לומר את הברכה הזאת. איך אוכל להודות לאלוקים על חירותי בשעה שאני אסיר וצפוי למוות? רק מטורף יוכל לומר עכשיו את התפילה הזאת....</a:t>
            </a:r>
          </a:p>
          <a:p>
            <a:pPr>
              <a:spcAft>
                <a:spcPts val="800"/>
              </a:spcAft>
            </a:pPr>
            <a:endParaRPr lang="en-US" sz="1600" dirty="0">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217814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9FBE59F4-3B3A-41BA-8D8B-6CB826633942}"/>
              </a:ext>
            </a:extLst>
          </p:cNvPr>
          <p:cNvSpPr/>
          <p:nvPr/>
        </p:nvSpPr>
        <p:spPr>
          <a:xfrm>
            <a:off x="-109330" y="0"/>
            <a:ext cx="1918252" cy="685800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026" name="Picture 2" descr="אנחנו מסובבים את הספינה של יד ושם לפי התפיסות שלנו – גילוי דעת">
            <a:extLst>
              <a:ext uri="{FF2B5EF4-FFF2-40B4-BE49-F238E27FC236}">
                <a16:creationId xmlns:a16="http://schemas.microsoft.com/office/drawing/2014/main" id="{5E0445E1-F49C-4D5E-91A2-4EA3027185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696" y="1464159"/>
            <a:ext cx="5327431" cy="3545163"/>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 name="מלבן 2">
            <a:extLst>
              <a:ext uri="{FF2B5EF4-FFF2-40B4-BE49-F238E27FC236}">
                <a16:creationId xmlns:a16="http://schemas.microsoft.com/office/drawing/2014/main" id="{0B3A9369-9CD6-4F35-9C74-4C71006CE1DC}"/>
              </a:ext>
            </a:extLst>
          </p:cNvPr>
          <p:cNvSpPr/>
          <p:nvPr/>
        </p:nvSpPr>
        <p:spPr>
          <a:xfrm>
            <a:off x="7176053" y="727726"/>
            <a:ext cx="3995530" cy="5807039"/>
          </a:xfrm>
          <a:prstGeom prst="rect">
            <a:avLst/>
          </a:prstGeom>
        </p:spPr>
        <p:txBody>
          <a:bodyPr wrap="square">
            <a:spAutoFit/>
          </a:bodyPr>
          <a:lstStyle/>
          <a:p>
            <a:pPr>
              <a:lnSpc>
                <a:spcPct val="107000"/>
              </a:lnSpc>
              <a:spcAft>
                <a:spcPts val="800"/>
              </a:spcAft>
            </a:pPr>
            <a:r>
              <a:rPr lang="he-IL" sz="2800" dirty="0">
                <a:latin typeface="Calibri" panose="020F0502020204030204" pitchFamily="34" charset="0"/>
                <a:ea typeface="Calibri" panose="020F0502020204030204" pitchFamily="34" charset="0"/>
                <a:cs typeface="+mj-cs"/>
              </a:rPr>
              <a:t>הרב השיב בפשטות: </a:t>
            </a:r>
          </a:p>
          <a:p>
            <a:pPr>
              <a:lnSpc>
                <a:spcPct val="107000"/>
              </a:lnSpc>
              <a:spcAft>
                <a:spcPts val="800"/>
              </a:spcAft>
            </a:pPr>
            <a:r>
              <a:rPr lang="he-IL" sz="2800" dirty="0">
                <a:latin typeface="Calibri" panose="020F0502020204030204" pitchFamily="34" charset="0"/>
                <a:ea typeface="Calibri" panose="020F0502020204030204" pitchFamily="34" charset="0"/>
                <a:cs typeface="+mj-cs"/>
              </a:rPr>
              <a:t>חלילה לנו מלבטל עכשיו את הברכה שהיהודים ברכו בכל הדורות. האויבים שלנו רוצים להפוך אותנו לעבדים. הם אולי שולטים בגופנו, אבל לא בנשמותינו. </a:t>
            </a:r>
          </a:p>
          <a:p>
            <a:pPr>
              <a:lnSpc>
                <a:spcPct val="107000"/>
              </a:lnSpc>
              <a:spcAft>
                <a:spcPts val="800"/>
              </a:spcAft>
            </a:pPr>
            <a:r>
              <a:rPr lang="he-IL" sz="2800" dirty="0">
                <a:latin typeface="Calibri" panose="020F0502020204030204" pitchFamily="34" charset="0"/>
                <a:ea typeface="Calibri" panose="020F0502020204030204" pitchFamily="34" charset="0"/>
                <a:cs typeface="+mj-cs"/>
              </a:rPr>
              <a:t>באמירת הברכה היום נראה להם שגם כאן אנחנו מסרבים להיכנע. אנחנו אנשים חופשיים, הנתונים בשבי באופן זמני, ומצפים לישועה..</a:t>
            </a:r>
            <a:endParaRPr lang="en-US" sz="2400" dirty="0">
              <a:effectLst/>
              <a:latin typeface="Calibri" panose="020F0502020204030204" pitchFamily="34" charset="0"/>
              <a:ea typeface="Calibri" panose="020F0502020204030204" pitchFamily="34" charset="0"/>
              <a:cs typeface="+mj-cs"/>
            </a:endParaRPr>
          </a:p>
        </p:txBody>
      </p:sp>
      <p:pic>
        <p:nvPicPr>
          <p:cNvPr id="5" name="תמונה 4">
            <a:extLst>
              <a:ext uri="{FF2B5EF4-FFF2-40B4-BE49-F238E27FC236}">
                <a16:creationId xmlns:a16="http://schemas.microsoft.com/office/drawing/2014/main" id="{24F7787B-7E36-4F90-BD50-18D88CB2D4E7}"/>
              </a:ext>
            </a:extLst>
          </p:cNvPr>
          <p:cNvPicPr>
            <a:picLocks noChangeAspect="1"/>
          </p:cNvPicPr>
          <p:nvPr/>
        </p:nvPicPr>
        <p:blipFill>
          <a:blip r:embed="rId3"/>
          <a:stretch>
            <a:fillRect/>
          </a:stretch>
        </p:blipFill>
        <p:spPr>
          <a:xfrm>
            <a:off x="1958601" y="78271"/>
            <a:ext cx="1615580" cy="1115665"/>
          </a:xfrm>
          <a:prstGeom prst="rect">
            <a:avLst/>
          </a:prstGeom>
        </p:spPr>
      </p:pic>
      <p:pic>
        <p:nvPicPr>
          <p:cNvPr id="6" name="תמונה 5">
            <a:extLst>
              <a:ext uri="{FF2B5EF4-FFF2-40B4-BE49-F238E27FC236}">
                <a16:creationId xmlns:a16="http://schemas.microsoft.com/office/drawing/2014/main" id="{7258099F-06EA-4A05-AF6A-893DB53C55E1}"/>
              </a:ext>
            </a:extLst>
          </p:cNvPr>
          <p:cNvPicPr>
            <a:picLocks noChangeAspect="1"/>
          </p:cNvPicPr>
          <p:nvPr/>
        </p:nvPicPr>
        <p:blipFill>
          <a:blip r:embed="rId4"/>
          <a:stretch>
            <a:fillRect/>
          </a:stretch>
        </p:blipFill>
        <p:spPr>
          <a:xfrm>
            <a:off x="11370868" y="0"/>
            <a:ext cx="414564" cy="1872286"/>
          </a:xfrm>
          <a:prstGeom prst="rect">
            <a:avLst/>
          </a:prstGeom>
        </p:spPr>
      </p:pic>
      <p:pic>
        <p:nvPicPr>
          <p:cNvPr id="8" name="תמונה 7">
            <a:extLst>
              <a:ext uri="{FF2B5EF4-FFF2-40B4-BE49-F238E27FC236}">
                <a16:creationId xmlns:a16="http://schemas.microsoft.com/office/drawing/2014/main" id="{B66C03FD-9FA1-46A4-B7B3-31AE4C8955C7}"/>
              </a:ext>
            </a:extLst>
          </p:cNvPr>
          <p:cNvPicPr>
            <a:picLocks noChangeAspect="1"/>
          </p:cNvPicPr>
          <p:nvPr/>
        </p:nvPicPr>
        <p:blipFill>
          <a:blip r:embed="rId5"/>
          <a:stretch>
            <a:fillRect/>
          </a:stretch>
        </p:blipFill>
        <p:spPr>
          <a:xfrm>
            <a:off x="11963945" y="0"/>
            <a:ext cx="228055" cy="1871634"/>
          </a:xfrm>
          <a:prstGeom prst="rect">
            <a:avLst/>
          </a:prstGeom>
        </p:spPr>
      </p:pic>
    </p:spTree>
    <p:extLst>
      <p:ext uri="{BB962C8B-B14F-4D97-AF65-F5344CB8AC3E}">
        <p14:creationId xmlns:p14="http://schemas.microsoft.com/office/powerpoint/2010/main" val="414805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id="{9532E67D-3CA2-41EB-9651-7A5DEE51B4A2}"/>
              </a:ext>
            </a:extLst>
          </p:cNvPr>
          <p:cNvSpPr/>
          <p:nvPr/>
        </p:nvSpPr>
        <p:spPr>
          <a:xfrm>
            <a:off x="0" y="0"/>
            <a:ext cx="3328019" cy="62943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 name="מלבן 4">
            <a:extLst>
              <a:ext uri="{FF2B5EF4-FFF2-40B4-BE49-F238E27FC236}">
                <a16:creationId xmlns:a16="http://schemas.microsoft.com/office/drawing/2014/main" id="{F67A2768-0B3A-425B-9D05-62CC25CEC5D2}"/>
              </a:ext>
            </a:extLst>
          </p:cNvPr>
          <p:cNvSpPr/>
          <p:nvPr/>
        </p:nvSpPr>
        <p:spPr>
          <a:xfrm>
            <a:off x="602974" y="1778906"/>
            <a:ext cx="6096000" cy="1569660"/>
          </a:xfrm>
          <a:prstGeom prst="rect">
            <a:avLst/>
          </a:prstGeom>
        </p:spPr>
        <p:txBody>
          <a:bodyPr>
            <a:spAutoFit/>
          </a:bodyPr>
          <a:lstStyle/>
          <a:p>
            <a:r>
              <a:rPr lang="he-IL" sz="2400" dirty="0">
                <a:cs typeface="+mj-cs"/>
              </a:rPr>
              <a:t>רבי </a:t>
            </a:r>
            <a:r>
              <a:rPr lang="he-IL" sz="2400" dirty="0" err="1">
                <a:cs typeface="+mj-cs"/>
              </a:rPr>
              <a:t>חייא</a:t>
            </a:r>
            <a:r>
              <a:rPr lang="he-IL" sz="2400" dirty="0">
                <a:cs typeface="+mj-cs"/>
              </a:rPr>
              <a:t> בר אבא חלה. נכנס אליו </a:t>
            </a:r>
            <a:r>
              <a:rPr lang="he-IL" sz="2400" dirty="0" err="1">
                <a:cs typeface="+mj-cs"/>
              </a:rPr>
              <a:t>ר'בי</a:t>
            </a:r>
            <a:r>
              <a:rPr lang="he-IL" sz="2400" dirty="0">
                <a:cs typeface="+mj-cs"/>
              </a:rPr>
              <a:t> יוחנן. </a:t>
            </a:r>
          </a:p>
          <a:p>
            <a:r>
              <a:rPr lang="he-IL" sz="2400" dirty="0">
                <a:cs typeface="+mj-cs"/>
              </a:rPr>
              <a:t>אמר לו: חביבים עליך </a:t>
            </a:r>
            <a:r>
              <a:rPr lang="he-IL" sz="2400" dirty="0" err="1">
                <a:cs typeface="+mj-cs"/>
              </a:rPr>
              <a:t>יסורים</a:t>
            </a:r>
            <a:r>
              <a:rPr lang="he-IL" sz="2400" dirty="0">
                <a:cs typeface="+mj-cs"/>
              </a:rPr>
              <a:t>? </a:t>
            </a:r>
          </a:p>
          <a:p>
            <a:r>
              <a:rPr lang="he-IL" sz="2400" dirty="0">
                <a:cs typeface="+mj-cs"/>
              </a:rPr>
              <a:t>אמר לו : לא הם ולא שכרם. </a:t>
            </a:r>
          </a:p>
          <a:p>
            <a:r>
              <a:rPr lang="he-IL" sz="2400" dirty="0">
                <a:cs typeface="+mj-cs"/>
              </a:rPr>
              <a:t>אמר לו: תן לי ידך. נתן לו ידו והקימו. </a:t>
            </a:r>
          </a:p>
        </p:txBody>
      </p:sp>
      <p:pic>
        <p:nvPicPr>
          <p:cNvPr id="6" name="תמונה 5">
            <a:extLst>
              <a:ext uri="{FF2B5EF4-FFF2-40B4-BE49-F238E27FC236}">
                <a16:creationId xmlns:a16="http://schemas.microsoft.com/office/drawing/2014/main" id="{C0ABB012-088B-42DF-8A76-DB3920F20D1C}"/>
              </a:ext>
            </a:extLst>
          </p:cNvPr>
          <p:cNvPicPr>
            <a:picLocks noChangeAspect="1"/>
          </p:cNvPicPr>
          <p:nvPr/>
        </p:nvPicPr>
        <p:blipFill>
          <a:blip r:embed="rId2"/>
          <a:stretch>
            <a:fillRect/>
          </a:stretch>
        </p:blipFill>
        <p:spPr>
          <a:xfrm>
            <a:off x="-685" y="861166"/>
            <a:ext cx="3328704" cy="271895"/>
          </a:xfrm>
          <a:prstGeom prst="rect">
            <a:avLst/>
          </a:prstGeom>
        </p:spPr>
      </p:pic>
      <p:pic>
        <p:nvPicPr>
          <p:cNvPr id="2052" name="Picture 4" descr="טיפול פליאטיבי - טיפול תומך למניעת סבל | שירותי בריאות כללית">
            <a:extLst>
              <a:ext uri="{FF2B5EF4-FFF2-40B4-BE49-F238E27FC236}">
                <a16:creationId xmlns:a16="http://schemas.microsoft.com/office/drawing/2014/main" id="{D18AB739-FEF4-43F3-B153-DFDAE3E7B05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6804"/>
          <a:stretch/>
        </p:blipFill>
        <p:spPr bwMode="auto">
          <a:xfrm>
            <a:off x="7041299" y="1778906"/>
            <a:ext cx="4945292" cy="450916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9" name="תמונה 8">
            <a:extLst>
              <a:ext uri="{FF2B5EF4-FFF2-40B4-BE49-F238E27FC236}">
                <a16:creationId xmlns:a16="http://schemas.microsoft.com/office/drawing/2014/main" id="{28D7E370-88E2-487A-AB8A-5F10EA6E6FA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07355" y="71649"/>
            <a:ext cx="1618491" cy="1115570"/>
          </a:xfrm>
          <a:prstGeom prst="rect">
            <a:avLst/>
          </a:prstGeom>
        </p:spPr>
      </p:pic>
      <p:sp>
        <p:nvSpPr>
          <p:cNvPr id="3" name="מלבן 2">
            <a:extLst>
              <a:ext uri="{FF2B5EF4-FFF2-40B4-BE49-F238E27FC236}">
                <a16:creationId xmlns:a16="http://schemas.microsoft.com/office/drawing/2014/main" id="{5CF41FFE-942E-45A4-9061-1465D15F391B}"/>
              </a:ext>
            </a:extLst>
          </p:cNvPr>
          <p:cNvSpPr/>
          <p:nvPr/>
        </p:nvSpPr>
        <p:spPr>
          <a:xfrm>
            <a:off x="1040235" y="5348629"/>
            <a:ext cx="5658739" cy="461665"/>
          </a:xfrm>
          <a:prstGeom prst="rect">
            <a:avLst/>
          </a:prstGeom>
        </p:spPr>
        <p:txBody>
          <a:bodyPr wrap="square">
            <a:spAutoFit/>
          </a:bodyPr>
          <a:lstStyle/>
          <a:p>
            <a:r>
              <a:rPr lang="he-IL" sz="2400" dirty="0">
                <a:cs typeface="+mj-cs"/>
              </a:rPr>
              <a:t>אמרו, שיַקים רבי יוחנן את נפשו?! </a:t>
            </a:r>
          </a:p>
        </p:txBody>
      </p:sp>
      <p:sp>
        <p:nvSpPr>
          <p:cNvPr id="4" name="מלבן 3">
            <a:extLst>
              <a:ext uri="{FF2B5EF4-FFF2-40B4-BE49-F238E27FC236}">
                <a16:creationId xmlns:a16="http://schemas.microsoft.com/office/drawing/2014/main" id="{0D49DD9D-64A6-4CDC-95DA-1A4A06782CFF}"/>
              </a:ext>
            </a:extLst>
          </p:cNvPr>
          <p:cNvSpPr/>
          <p:nvPr/>
        </p:nvSpPr>
        <p:spPr>
          <a:xfrm>
            <a:off x="602974" y="3509435"/>
            <a:ext cx="6096000" cy="1569660"/>
          </a:xfrm>
          <a:prstGeom prst="rect">
            <a:avLst/>
          </a:prstGeom>
        </p:spPr>
        <p:txBody>
          <a:bodyPr>
            <a:spAutoFit/>
          </a:bodyPr>
          <a:lstStyle/>
          <a:p>
            <a:r>
              <a:rPr lang="he-IL" sz="2400" dirty="0">
                <a:cs typeface="+mj-cs"/>
              </a:rPr>
              <a:t>ר' יוחנן חלה, נכנס אליו ר' </a:t>
            </a:r>
            <a:r>
              <a:rPr lang="he-IL" sz="2400" dirty="0" err="1">
                <a:cs typeface="+mj-cs"/>
              </a:rPr>
              <a:t>חנינא</a:t>
            </a:r>
            <a:r>
              <a:rPr lang="he-IL" sz="2400" dirty="0">
                <a:cs typeface="+mj-cs"/>
              </a:rPr>
              <a:t>. </a:t>
            </a:r>
          </a:p>
          <a:p>
            <a:r>
              <a:rPr lang="he-IL" sz="2400" dirty="0">
                <a:cs typeface="+mj-cs"/>
              </a:rPr>
              <a:t>אמר לו: חביבים עליך </a:t>
            </a:r>
            <a:r>
              <a:rPr lang="he-IL" sz="2400" dirty="0" err="1">
                <a:cs typeface="+mj-cs"/>
              </a:rPr>
              <a:t>יסורים</a:t>
            </a:r>
            <a:r>
              <a:rPr lang="he-IL" sz="2400" dirty="0">
                <a:cs typeface="+mj-cs"/>
              </a:rPr>
              <a:t>? </a:t>
            </a:r>
          </a:p>
          <a:p>
            <a:r>
              <a:rPr lang="he-IL" sz="2400" dirty="0">
                <a:cs typeface="+mj-cs"/>
              </a:rPr>
              <a:t>אמר לו: לא הם ולא שכרם. </a:t>
            </a:r>
          </a:p>
          <a:p>
            <a:r>
              <a:rPr lang="he-IL" sz="2400" dirty="0">
                <a:cs typeface="+mj-cs"/>
              </a:rPr>
              <a:t>אמר לו: תן לי ידך. נתן לו ידו והקימו</a:t>
            </a:r>
            <a:r>
              <a:rPr lang="he-IL" dirty="0"/>
              <a:t>. </a:t>
            </a:r>
          </a:p>
        </p:txBody>
      </p:sp>
      <p:sp>
        <p:nvSpPr>
          <p:cNvPr id="7" name="מלבן 6">
            <a:extLst>
              <a:ext uri="{FF2B5EF4-FFF2-40B4-BE49-F238E27FC236}">
                <a16:creationId xmlns:a16="http://schemas.microsoft.com/office/drawing/2014/main" id="{53136BEE-CCB1-4399-8C3D-704A0C10487F}"/>
              </a:ext>
            </a:extLst>
          </p:cNvPr>
          <p:cNvSpPr/>
          <p:nvPr/>
        </p:nvSpPr>
        <p:spPr>
          <a:xfrm>
            <a:off x="1158675" y="6019793"/>
            <a:ext cx="5540299" cy="461665"/>
          </a:xfrm>
          <a:prstGeom prst="rect">
            <a:avLst/>
          </a:prstGeom>
        </p:spPr>
        <p:txBody>
          <a:bodyPr wrap="none">
            <a:spAutoFit/>
          </a:bodyPr>
          <a:lstStyle/>
          <a:p>
            <a:r>
              <a:rPr lang="he-IL" sz="2400" dirty="0">
                <a:cs typeface="+mj-cs"/>
              </a:rPr>
              <a:t>אלא אומרים: 'אין חבוש מתיר עצמו מבית האסורים'.</a:t>
            </a:r>
          </a:p>
        </p:txBody>
      </p:sp>
      <p:sp>
        <p:nvSpPr>
          <p:cNvPr id="8" name="מלבן 7">
            <a:extLst>
              <a:ext uri="{FF2B5EF4-FFF2-40B4-BE49-F238E27FC236}">
                <a16:creationId xmlns:a16="http://schemas.microsoft.com/office/drawing/2014/main" id="{35820E35-8EE6-45E9-8BCA-370334BCD688}"/>
              </a:ext>
            </a:extLst>
          </p:cNvPr>
          <p:cNvSpPr/>
          <p:nvPr/>
        </p:nvSpPr>
        <p:spPr>
          <a:xfrm>
            <a:off x="8062265" y="1409574"/>
            <a:ext cx="2561920" cy="369332"/>
          </a:xfrm>
          <a:prstGeom prst="rect">
            <a:avLst/>
          </a:prstGeom>
        </p:spPr>
        <p:txBody>
          <a:bodyPr wrap="none">
            <a:spAutoFit/>
          </a:bodyPr>
          <a:lstStyle/>
          <a:p>
            <a:pPr algn="l"/>
            <a:r>
              <a:rPr lang="he-IL" dirty="0">
                <a:cs typeface="+mj-cs"/>
              </a:rPr>
              <a:t>ע"פ תלמוד בבלי, מסכת ברכות</a:t>
            </a:r>
          </a:p>
        </p:txBody>
      </p:sp>
    </p:spTree>
    <p:extLst>
      <p:ext uri="{BB962C8B-B14F-4D97-AF65-F5344CB8AC3E}">
        <p14:creationId xmlns:p14="http://schemas.microsoft.com/office/powerpoint/2010/main" val="3318914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תמונה 3">
            <a:extLst>
              <a:ext uri="{FF2B5EF4-FFF2-40B4-BE49-F238E27FC236}">
                <a16:creationId xmlns:a16="http://schemas.microsoft.com/office/drawing/2014/main" id="{2667507A-D297-402A-BA04-D5758B3469EE}"/>
              </a:ext>
            </a:extLst>
          </p:cNvPr>
          <p:cNvPicPr>
            <a:picLocks noChangeAspect="1"/>
          </p:cNvPicPr>
          <p:nvPr/>
        </p:nvPicPr>
        <p:blipFill rotWithShape="1">
          <a:blip r:embed="rId2"/>
          <a:srcRect l="3311" r="-3" b="-3"/>
          <a:stretch/>
        </p:blipFill>
        <p:spPr>
          <a:xfrm>
            <a:off x="7675658" y="2093976"/>
            <a:ext cx="3941064" cy="4096512"/>
          </a:xfrm>
          <a:prstGeom prst="rect">
            <a:avLst/>
          </a:prstGeom>
        </p:spPr>
      </p:pic>
      <p:pic>
        <p:nvPicPr>
          <p:cNvPr id="2" name="תמונה 1">
            <a:extLst>
              <a:ext uri="{FF2B5EF4-FFF2-40B4-BE49-F238E27FC236}">
                <a16:creationId xmlns:a16="http://schemas.microsoft.com/office/drawing/2014/main" id="{775DA91D-64B9-43B3-8D72-44546E619B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006" y="223549"/>
            <a:ext cx="1618491" cy="1115570"/>
          </a:xfrm>
          <a:prstGeom prst="rect">
            <a:avLst/>
          </a:prstGeom>
        </p:spPr>
      </p:pic>
      <p:sp>
        <p:nvSpPr>
          <p:cNvPr id="5" name="מלבן 4">
            <a:extLst>
              <a:ext uri="{FF2B5EF4-FFF2-40B4-BE49-F238E27FC236}">
                <a16:creationId xmlns:a16="http://schemas.microsoft.com/office/drawing/2014/main" id="{589572CC-D374-4C67-9BC1-1F95F994A660}"/>
              </a:ext>
            </a:extLst>
          </p:cNvPr>
          <p:cNvSpPr/>
          <p:nvPr/>
        </p:nvSpPr>
        <p:spPr>
          <a:xfrm>
            <a:off x="572493" y="1829370"/>
            <a:ext cx="6829576" cy="4985980"/>
          </a:xfrm>
          <a:prstGeom prst="rect">
            <a:avLst/>
          </a:prstGeom>
        </p:spPr>
        <p:txBody>
          <a:bodyPr wrap="square">
            <a:spAutoFit/>
          </a:bodyPr>
          <a:lstStyle/>
          <a:p>
            <a:r>
              <a:rPr lang="he-IL" sz="2000" dirty="0">
                <a:cs typeface="+mj-cs"/>
              </a:rPr>
              <a:t>אחרי כל טרגדיה בתולדות ישראל בא גל חדש של יצירתיות. חורבן בית ראשון הוביל לחידוש מקומה של התורה בחיי העם, במפעל של עזרא ונחמיה. חורבן בית שני הצמיח את היצירות הגדולות של התורה שבעל פה – המדרש, המשנה ושני התלמודים... </a:t>
            </a:r>
          </a:p>
          <a:p>
            <a:r>
              <a:rPr lang="he-IL" sz="2000" dirty="0">
                <a:cs typeface="+mj-cs"/>
              </a:rPr>
              <a:t>הקטסטרופה הגדולה מכולן הובילה לגדולה שבלידות מחדש: רק שלוש שנים אחרי שהביט באישוני מלאך המוות באושוויץ, </a:t>
            </a:r>
            <a:r>
              <a:rPr lang="he-IL" sz="2000" dirty="0" err="1">
                <a:cs typeface="+mj-cs"/>
              </a:rPr>
              <a:t>בברגן־בלזן</a:t>
            </a:r>
            <a:r>
              <a:rPr lang="he-IL" sz="2000" dirty="0">
                <a:cs typeface="+mj-cs"/>
              </a:rPr>
              <a:t> ובטרבלינקה, הגיב עם ישראל באישור חסר תקדים של החיים, ושל חייו הלאומיים, בהכרזה על מדינת ישראל. היהודים לא נכנעו לכישלון ולייאוש.</a:t>
            </a:r>
          </a:p>
          <a:p>
            <a:r>
              <a:rPr lang="he-IL" sz="2000" dirty="0">
                <a:cs typeface="+mj-cs"/>
              </a:rPr>
              <a:t>בסינית, אותו </a:t>
            </a:r>
            <a:r>
              <a:rPr lang="he-IL" sz="2000" dirty="0" err="1">
                <a:cs typeface="+mj-cs"/>
              </a:rPr>
              <a:t>סימן־כתב</a:t>
            </a:r>
            <a:r>
              <a:rPr lang="he-IL" sz="2000" dirty="0">
                <a:cs typeface="+mj-cs"/>
              </a:rPr>
              <a:t> מציין "משבר" ו"הזדמנות". אולי משום כך שורדת הציוויליזציה הסינית שנים רבות כל כך. </a:t>
            </a:r>
          </a:p>
          <a:p>
            <a:r>
              <a:rPr lang="he-IL" sz="2000" dirty="0">
                <a:cs typeface="+mj-cs"/>
              </a:rPr>
              <a:t>העברית אופטימית אפילו יותר מהסינית: "מַשבֵּר" הוא גם כיסא היולדת. הרפלקס היהודי הוא לראות תקופות מצוקה כצירי לידה. משהו חדש נולד. </a:t>
            </a:r>
          </a:p>
          <a:p>
            <a:r>
              <a:rPr lang="he-IL" sz="2000" dirty="0">
                <a:cs typeface="+mj-cs"/>
              </a:rPr>
              <a:t>איננו יכולים לשנות את העבר, אבל באמצעות זיכרון העבר אנו יכולים לשנות את העתיד. ואף כי איננו יכולים להחזיר את המתים אל החיים, אנו יכולים לפעול כדי להבטיח שהם לא מתו לשווא.</a:t>
            </a:r>
          </a:p>
          <a:p>
            <a:pPr algn="l"/>
            <a:r>
              <a:rPr lang="he-IL" dirty="0">
                <a:cs typeface="+mj-cs"/>
              </a:rPr>
              <a:t>הרב זקס</a:t>
            </a:r>
          </a:p>
        </p:txBody>
      </p:sp>
    </p:spTree>
    <p:extLst>
      <p:ext uri="{BB962C8B-B14F-4D97-AF65-F5344CB8AC3E}">
        <p14:creationId xmlns:p14="http://schemas.microsoft.com/office/powerpoint/2010/main" val="293324393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f6aa20e6-4eda-41c5-af2f-5653460bd767" xsi:nil="true"/>
    <TaxCatchAll xmlns="06cfed68-8f69-422c-8c69-38f35cd59340" xsi:nil="true"/>
    <lcf76f155ced4ddcb4097134ff3c332f xmlns="f6aa20e6-4eda-41c5-af2f-5653460bd76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מסמך" ma:contentTypeID="0x0101001A73BAAEC6573D4C801D29178FF64068" ma:contentTypeVersion="18" ma:contentTypeDescription="צור מסמך חדש." ma:contentTypeScope="" ma:versionID="978275b01637e074cec58a4da417997a">
  <xsd:schema xmlns:xsd="http://www.w3.org/2001/XMLSchema" xmlns:xs="http://www.w3.org/2001/XMLSchema" xmlns:p="http://schemas.microsoft.com/office/2006/metadata/properties" xmlns:ns2="06cfed68-8f69-422c-8c69-38f35cd59340" xmlns:ns3="f6aa20e6-4eda-41c5-af2f-5653460bd767" targetNamespace="http://schemas.microsoft.com/office/2006/metadata/properties" ma:root="true" ma:fieldsID="840bb3757695c51758e31df1cf814d9e" ns2:_="" ns3:_="">
    <xsd:import namespace="06cfed68-8f69-422c-8c69-38f35cd59340"/>
    <xsd:import namespace="f6aa20e6-4eda-41c5-af2f-5653460bd76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lcf76f155ced4ddcb4097134ff3c332f" minOccurs="0"/>
                <xsd:element ref="ns2:TaxCatchAll" minOccurs="0"/>
                <xsd:element ref="ns3:_Flow_SignoffStatu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cfed68-8f69-422c-8c69-38f35cd59340" elementFormDefault="qualified">
    <xsd:import namespace="http://schemas.microsoft.com/office/2006/documentManagement/types"/>
    <xsd:import namespace="http://schemas.microsoft.com/office/infopath/2007/PartnerControls"/>
    <xsd:element name="SharedWithUsers" ma:index="8"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משותף עם פרטים" ma:internalName="SharedWithDetails" ma:readOnly="true">
      <xsd:simpleType>
        <xsd:restriction base="dms:Note">
          <xsd:maxLength value="255"/>
        </xsd:restriction>
      </xsd:simpleType>
    </xsd:element>
    <xsd:element name="TaxCatchAll" ma:index="22" nillable="true" ma:displayName="Taxonomy Catch All Column" ma:hidden="true" ma:list="{8c8a9e17-b3b2-454a-9503-ea99dcc75653}" ma:internalName="TaxCatchAll" ma:showField="CatchAllData" ma:web="06cfed68-8f69-422c-8c69-38f35cd5934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f6aa20e6-4eda-41c5-af2f-5653460bd76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תגיות תמונה" ma:readOnly="false" ma:fieldId="{5cf76f15-5ced-4ddc-b409-7134ff3c332f}" ma:taxonomyMulti="true" ma:sspId="4b451408-ab93-4f2a-80f0-4b9a0e7d5393" ma:termSetId="09814cd3-568e-fe90-9814-8d621ff8fb84" ma:anchorId="fba54fb3-c3e1-fe81-a776-ca4b69148c4d" ma:open="true" ma:isKeyword="false">
      <xsd:complexType>
        <xsd:sequence>
          <xsd:element ref="pc:Terms" minOccurs="0" maxOccurs="1"/>
        </xsd:sequence>
      </xsd:complexType>
    </xsd:element>
    <xsd:element name="_Flow_SignoffStatus" ma:index="23" nillable="true" ma:displayName="מצב הסכמה" ma:internalName="_x05de__x05e6__x05d1__x0020__x05d4__x05e1__x05db__x05de__x05d4_">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B356D9-BD6A-49B0-8CCB-BB8B4E677471}">
  <ds:schemaRefs>
    <ds:schemaRef ds:uri="http://schemas.microsoft.com/office/infopath/2007/PartnerControls"/>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elements/1.1/"/>
    <ds:schemaRef ds:uri="0523fb4c-744b-410f-8f33-bce9fcce19fe"/>
    <ds:schemaRef ds:uri="1e1ce067-e562-4c70-bab8-011476d1bb06"/>
    <ds:schemaRef ds:uri="http://purl.org/dc/dcmitype/"/>
    <ds:schemaRef ds:uri="http://purl.org/dc/terms/"/>
  </ds:schemaRefs>
</ds:datastoreItem>
</file>

<file path=customXml/itemProps2.xml><?xml version="1.0" encoding="utf-8"?>
<ds:datastoreItem xmlns:ds="http://schemas.openxmlformats.org/officeDocument/2006/customXml" ds:itemID="{31B66BFF-776F-4229-96BD-3E156E515900}"/>
</file>

<file path=customXml/itemProps3.xml><?xml version="1.0" encoding="utf-8"?>
<ds:datastoreItem xmlns:ds="http://schemas.openxmlformats.org/officeDocument/2006/customXml" ds:itemID="{4CED8C9A-C9B3-4ACA-A8B6-07B9D4878B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TotalTime>
  <Words>455</Words>
  <Application>Microsoft Office PowerPoint</Application>
  <PresentationFormat>מסך רחב</PresentationFormat>
  <Paragraphs>28</Paragraphs>
  <Slides>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5</vt:i4>
      </vt:variant>
    </vt:vector>
  </HeadingPairs>
  <TitlesOfParts>
    <vt:vector size="10" baseType="lpstr">
      <vt:lpstr>Arial</vt:lpstr>
      <vt:lpstr>Calibri</vt:lpstr>
      <vt:lpstr>Calibri Light</vt:lpstr>
      <vt:lpstr>Times New Roman</vt:lpstr>
      <vt:lpstr>ערכת נושא Office</vt:lpstr>
      <vt:lpstr>יום הזיכרון לשואה  ולגבורה תשפ"ד</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יום הזיכרון לשואה  ולגבורה תשפ"ד</dc:title>
  <dc:creator>tsippy</dc:creator>
  <cp:lastModifiedBy>מיכל</cp:lastModifiedBy>
  <cp:revision>2</cp:revision>
  <dcterms:created xsi:type="dcterms:W3CDTF">2024-03-30T18:28:49Z</dcterms:created>
  <dcterms:modified xsi:type="dcterms:W3CDTF">2024-08-29T11:45:20Z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0x0101001A73BAAEC6573D4C801D29178FF64068</vt:lpwstr>
  </property>
</Properties>
</file>