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71" r:id="rId3"/>
    <p:sldId id="269" r:id="rId4"/>
    <p:sldId id="273" r:id="rId5"/>
    <p:sldId id="275" r:id="rId6"/>
    <p:sldId id="276" r:id="rId7"/>
    <p:sldId id="286" r:id="rId8"/>
    <p:sldId id="290" r:id="rId9"/>
    <p:sldId id="278" r:id="rId10"/>
    <p:sldId id="277" r:id="rId11"/>
    <p:sldId id="270" r:id="rId12"/>
    <p:sldId id="285" r:id="rId13"/>
    <p:sldId id="266" r:id="rId14"/>
    <p:sldId id="287" r:id="rId15"/>
    <p:sldId id="289" r:id="rId16"/>
    <p:sldId id="284" r:id="rId17"/>
    <p:sldId id="279" r:id="rId18"/>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7" d="100"/>
          <a:sy n="67" d="100"/>
        </p:scale>
        <p:origin x="126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2387076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1774667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2821893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1040775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49837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561375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369588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3016358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3081329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391666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C69888DF-01D5-4DEC-BC05-2B0CCE464AC5}" type="datetimeFigureOut">
              <a:rPr lang="he-IL" smtClean="0"/>
              <a:t>י'/כסלו/תשפ"ה</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921B39B2-62A6-4CF0-A3D7-4B7D122811BE}" type="slidenum">
              <a:rPr lang="he-IL" smtClean="0"/>
              <a:t>‹#›</a:t>
            </a:fld>
            <a:endParaRPr lang="he-IL"/>
          </a:p>
        </p:txBody>
      </p:sp>
    </p:spTree>
    <p:extLst>
      <p:ext uri="{BB962C8B-B14F-4D97-AF65-F5344CB8AC3E}">
        <p14:creationId xmlns:p14="http://schemas.microsoft.com/office/powerpoint/2010/main" val="150159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69888DF-01D5-4DEC-BC05-2B0CCE464AC5}" type="datetimeFigureOut">
              <a:rPr lang="he-IL" smtClean="0"/>
              <a:t>י'/כסלו/תשפ"ה</a:t>
            </a:fld>
            <a:endParaRPr lang="he-IL"/>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21B39B2-62A6-4CF0-A3D7-4B7D122811BE}" type="slidenum">
              <a:rPr lang="he-IL" smtClean="0"/>
              <a:t>‹#›</a:t>
            </a:fld>
            <a:endParaRPr lang="he-IL"/>
          </a:p>
        </p:txBody>
      </p:sp>
    </p:spTree>
    <p:extLst>
      <p:ext uri="{BB962C8B-B14F-4D97-AF65-F5344CB8AC3E}">
        <p14:creationId xmlns:p14="http://schemas.microsoft.com/office/powerpoint/2010/main" val="1907876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xjejTQdK5OI"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rutizifroni.co.il/%D7%9E%D7%A6%D7%95%D7%99%D7%A0%D7%95%D7%AA-%D7%A8%D7%95%D7%AA%D7%99-%D7%A6%D7%A4%D7%A8%D7%95%D7%A0%D7%9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normAutofit/>
          </a:bodyPr>
          <a:lstStyle/>
          <a:p>
            <a:r>
              <a:rPr lang="he-IL" sz="6600" b="1" dirty="0">
                <a:latin typeface="טרשים" panose="02000803000000000000" pitchFamily="50" charset="-79"/>
                <a:cs typeface="טרשים" panose="02000803000000000000" pitchFamily="50" charset="-79"/>
              </a:rPr>
              <a:t>שערים למצוינות </a:t>
            </a:r>
          </a:p>
        </p:txBody>
      </p:sp>
      <p:sp>
        <p:nvSpPr>
          <p:cNvPr id="3" name="כותרת משנה 2"/>
          <p:cNvSpPr>
            <a:spLocks noGrp="1"/>
          </p:cNvSpPr>
          <p:nvPr>
            <p:ph type="subTitle" idx="1"/>
          </p:nvPr>
        </p:nvSpPr>
        <p:spPr/>
        <p:txBody>
          <a:bodyPr/>
          <a:lstStyle/>
          <a:p>
            <a:r>
              <a:rPr lang="he-IL" dirty="0"/>
              <a:t>מפגש היכרות</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375" y="4941168"/>
            <a:ext cx="2381250" cy="1209675"/>
          </a:xfrm>
          <a:prstGeom prst="rect">
            <a:avLst/>
          </a:prstGeom>
        </p:spPr>
      </p:pic>
    </p:spTree>
    <p:extLst>
      <p:ext uri="{BB962C8B-B14F-4D97-AF65-F5344CB8AC3E}">
        <p14:creationId xmlns:p14="http://schemas.microsoft.com/office/powerpoint/2010/main" val="1512461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1"/>
            <a:ext cx="8568952" cy="668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a:xfrm>
            <a:off x="518864" y="620688"/>
            <a:ext cx="8229600" cy="1143000"/>
          </a:xfrm>
        </p:spPr>
        <p:txBody>
          <a:bodyPr>
            <a:normAutofit fontScale="90000"/>
          </a:bodyPr>
          <a:lstStyle/>
          <a:p>
            <a:r>
              <a:rPr lang="he-IL" b="1" dirty="0">
                <a:latin typeface="David" panose="020E0502060401010101" pitchFamily="34" charset="-79"/>
                <a:cs typeface="David" panose="020E0502060401010101" pitchFamily="34" charset="-79"/>
              </a:rPr>
              <a:t>"רק על עצמי לספר ידעתי"  </a:t>
            </a:r>
            <a:br>
              <a:rPr lang="he-IL" b="1" dirty="0">
                <a:latin typeface="David" panose="020E0502060401010101" pitchFamily="34" charset="-79"/>
                <a:cs typeface="David" panose="020E0502060401010101" pitchFamily="34" charset="-79"/>
              </a:rPr>
            </a:br>
            <a:endParaRPr lang="he-IL" b="1" dirty="0">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349188" y="2132856"/>
            <a:ext cx="8229600" cy="4525963"/>
          </a:xfrm>
        </p:spPr>
        <p:txBody>
          <a:bodyPr/>
          <a:lstStyle/>
          <a:p>
            <a:pPr marL="0" indent="0" algn="ctr">
              <a:buNone/>
            </a:pPr>
            <a:r>
              <a:rPr lang="he-IL" dirty="0">
                <a:latin typeface="David" panose="020E0502060401010101" pitchFamily="34" charset="-79"/>
                <a:cs typeface="David" panose="020E0502060401010101" pitchFamily="34" charset="-79"/>
              </a:rPr>
              <a:t>האם אתם רואים את עצמכם מצוינים?</a:t>
            </a:r>
            <a:r>
              <a:rPr lang="en-US" dirty="0">
                <a:latin typeface="David" panose="020E0502060401010101" pitchFamily="34" charset="-79"/>
                <a:cs typeface="David" panose="020E0502060401010101" pitchFamily="34" charset="-79"/>
              </a:rPr>
              <a:t> </a:t>
            </a:r>
            <a:endParaRPr lang="he-IL" dirty="0">
              <a:latin typeface="David" panose="020E0502060401010101" pitchFamily="34" charset="-79"/>
              <a:cs typeface="David" panose="020E0502060401010101" pitchFamily="34" charset="-79"/>
            </a:endParaRPr>
          </a:p>
          <a:p>
            <a:pPr marL="0" indent="0" algn="ctr">
              <a:buNone/>
            </a:pPr>
            <a:r>
              <a:rPr lang="he-IL" dirty="0">
                <a:latin typeface="David" panose="020E0502060401010101" pitchFamily="34" charset="-79"/>
                <a:cs typeface="David" panose="020E0502060401010101" pitchFamily="34" charset="-79"/>
              </a:rPr>
              <a:t>     אם כן במה ואם לא למה?</a:t>
            </a:r>
          </a:p>
          <a:p>
            <a:pPr marL="0" indent="0" algn="ctr">
              <a:buNone/>
            </a:pPr>
            <a:r>
              <a:rPr lang="he-IL" dirty="0">
                <a:latin typeface="David" panose="020E0502060401010101" pitchFamily="34" charset="-79"/>
                <a:cs typeface="David" panose="020E0502060401010101" pitchFamily="34" charset="-79"/>
              </a:rPr>
              <a:t>מה הרווח בלהיות מצוין?</a:t>
            </a:r>
            <a:r>
              <a:rPr lang="en-US" dirty="0">
                <a:latin typeface="David" panose="020E0502060401010101" pitchFamily="34" charset="-79"/>
                <a:cs typeface="David" panose="020E0502060401010101" pitchFamily="34" charset="-79"/>
              </a:rPr>
              <a:t> </a:t>
            </a:r>
            <a:r>
              <a:rPr lang="he-IL" dirty="0">
                <a:latin typeface="David" panose="020E0502060401010101" pitchFamily="34" charset="-79"/>
                <a:cs typeface="David" panose="020E0502060401010101" pitchFamily="34" charset="-79"/>
              </a:rPr>
              <a:t>"מה יוצא לי מזה"?</a:t>
            </a:r>
            <a:r>
              <a:rPr lang="en-US" dirty="0">
                <a:latin typeface="David" panose="020E0502060401010101" pitchFamily="34" charset="-79"/>
                <a:cs typeface="David" panose="020E0502060401010101" pitchFamily="34" charset="-79"/>
              </a:rPr>
              <a:t> </a:t>
            </a:r>
            <a:endParaRPr lang="he-IL" dirty="0">
              <a:latin typeface="David" panose="020E0502060401010101" pitchFamily="34" charset="-79"/>
              <a:cs typeface="David" panose="020E0502060401010101" pitchFamily="34" charset="-79"/>
            </a:endParaRPr>
          </a:p>
          <a:p>
            <a:pPr marL="0" indent="0" algn="ctr">
              <a:buNone/>
            </a:pPr>
            <a:endParaRPr lang="he-IL" dirty="0">
              <a:latin typeface="David" panose="020E0502060401010101" pitchFamily="34" charset="-79"/>
              <a:cs typeface="David" panose="020E0502060401010101" pitchFamily="34" charset="-79"/>
            </a:endParaRPr>
          </a:p>
          <a:p>
            <a:pPr marL="0" indent="0" algn="ctr">
              <a:buNone/>
            </a:pPr>
            <a:endParaRPr lang="he-IL" dirty="0">
              <a:latin typeface="David" panose="020E0502060401010101" pitchFamily="34" charset="-79"/>
              <a:cs typeface="David" panose="020E0502060401010101" pitchFamily="34"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3184512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lstStyle/>
          <a:p>
            <a:r>
              <a:rPr lang="he-IL" b="1" dirty="0">
                <a:latin typeface="David" panose="020E0502060401010101" pitchFamily="34" charset="-79"/>
                <a:cs typeface="David" panose="020E0502060401010101" pitchFamily="34" charset="-79"/>
              </a:rPr>
              <a:t>תרבות של מצוינות בבית הספר</a:t>
            </a:r>
          </a:p>
        </p:txBody>
      </p:sp>
      <p:sp>
        <p:nvSpPr>
          <p:cNvPr id="3" name="מציין מיקום תוכן 2"/>
          <p:cNvSpPr>
            <a:spLocks noGrp="1"/>
          </p:cNvSpPr>
          <p:nvPr>
            <p:ph idx="1"/>
          </p:nvPr>
        </p:nvSpPr>
        <p:spPr>
          <a:xfrm>
            <a:off x="1187624" y="1412776"/>
            <a:ext cx="4392488" cy="3672408"/>
          </a:xfrm>
        </p:spPr>
        <p:txBody>
          <a:bodyPr>
            <a:normAutofit fontScale="70000" lnSpcReduction="20000"/>
          </a:bodyPr>
          <a:lstStyle/>
          <a:p>
            <a:pPr>
              <a:lnSpc>
                <a:spcPct val="115000"/>
              </a:lnSpc>
              <a:spcAft>
                <a:spcPts val="1000"/>
              </a:spcAft>
              <a:buFont typeface="Wingdings" panose="05000000000000000000" pitchFamily="2" charset="2"/>
              <a:buChar char="q"/>
            </a:pPr>
            <a:r>
              <a:rPr lang="he-IL" dirty="0">
                <a:latin typeface="David" panose="020E0502060401010101" pitchFamily="34" charset="-79"/>
                <a:ea typeface="Calibri"/>
                <a:cs typeface="David" panose="020E0502060401010101" pitchFamily="34" charset="-79"/>
              </a:rPr>
              <a:t>מהי מצוינות בבית הספר?</a:t>
            </a:r>
            <a:r>
              <a:rPr lang="en-US" dirty="0">
                <a:latin typeface="David" panose="020E0502060401010101" pitchFamily="34" charset="-79"/>
                <a:ea typeface="Calibri"/>
                <a:cs typeface="David" panose="020E0502060401010101" pitchFamily="34" charset="-79"/>
              </a:rPr>
              <a:t> </a:t>
            </a:r>
          </a:p>
          <a:p>
            <a:pPr>
              <a:lnSpc>
                <a:spcPct val="115000"/>
              </a:lnSpc>
              <a:spcAft>
                <a:spcPts val="1000"/>
              </a:spcAft>
              <a:buFont typeface="Wingdings" panose="05000000000000000000" pitchFamily="2" charset="2"/>
              <a:buChar char="q"/>
            </a:pPr>
            <a:r>
              <a:rPr lang="he-IL" dirty="0">
                <a:latin typeface="David" panose="020E0502060401010101" pitchFamily="34" charset="-79"/>
                <a:ea typeface="Calibri"/>
                <a:cs typeface="David" panose="020E0502060401010101" pitchFamily="34" charset="-79"/>
              </a:rPr>
              <a:t>מהי מצוינות של התלמידים? מה ההבדל בין השכבות?</a:t>
            </a:r>
            <a:r>
              <a:rPr lang="en-US" dirty="0">
                <a:latin typeface="David" panose="020E0502060401010101" pitchFamily="34" charset="-79"/>
                <a:ea typeface="Calibri"/>
                <a:cs typeface="David" panose="020E0502060401010101" pitchFamily="34" charset="-79"/>
              </a:rPr>
              <a:t> </a:t>
            </a:r>
            <a:r>
              <a:rPr lang="he-IL" dirty="0">
                <a:latin typeface="David" panose="020E0502060401010101" pitchFamily="34" charset="-79"/>
                <a:ea typeface="Calibri"/>
                <a:cs typeface="David" panose="020E0502060401010101" pitchFamily="34" charset="-79"/>
              </a:rPr>
              <a:t>בין המקצועות?</a:t>
            </a:r>
            <a:r>
              <a:rPr lang="en-US" dirty="0">
                <a:latin typeface="David" panose="020E0502060401010101" pitchFamily="34" charset="-79"/>
                <a:ea typeface="Calibri"/>
                <a:cs typeface="David" panose="020E0502060401010101" pitchFamily="34" charset="-79"/>
              </a:rPr>
              <a:t>  </a:t>
            </a:r>
          </a:p>
          <a:p>
            <a:pPr>
              <a:lnSpc>
                <a:spcPct val="115000"/>
              </a:lnSpc>
              <a:spcAft>
                <a:spcPts val="1000"/>
              </a:spcAft>
              <a:buFont typeface="Wingdings" panose="05000000000000000000" pitchFamily="2" charset="2"/>
              <a:buChar char="q"/>
            </a:pPr>
            <a:r>
              <a:rPr lang="he-IL" dirty="0">
                <a:latin typeface="David" panose="020E0502060401010101" pitchFamily="34" charset="-79"/>
                <a:ea typeface="Calibri"/>
                <a:cs typeface="David" panose="020E0502060401010101" pitchFamily="34" charset="-79"/>
              </a:rPr>
              <a:t>מה המקום של כל אחד בצוות בתהליך המצוינות? ומה הכוח הקבוצתי?</a:t>
            </a:r>
          </a:p>
          <a:p>
            <a:pPr>
              <a:lnSpc>
                <a:spcPct val="115000"/>
              </a:lnSpc>
              <a:spcAft>
                <a:spcPts val="1000"/>
              </a:spcAft>
              <a:buFont typeface="Wingdings" panose="05000000000000000000" pitchFamily="2" charset="2"/>
              <a:buChar char="q"/>
            </a:pPr>
            <a:r>
              <a:rPr lang="he-IL" dirty="0">
                <a:latin typeface="David" panose="020E0502060401010101" pitchFamily="34" charset="-79"/>
                <a:ea typeface="Calibri"/>
                <a:cs typeface="David" panose="020E0502060401010101" pitchFamily="34" charset="-79"/>
              </a:rPr>
              <a:t>מה הופך צוות למצוין?</a:t>
            </a:r>
            <a:r>
              <a:rPr lang="en-US" dirty="0">
                <a:latin typeface="David" panose="020E0502060401010101" pitchFamily="34" charset="-79"/>
                <a:ea typeface="Calibri"/>
                <a:cs typeface="David" panose="020E0502060401010101" pitchFamily="34" charset="-79"/>
              </a:rPr>
              <a:t> </a:t>
            </a:r>
          </a:p>
          <a:p>
            <a:pPr>
              <a:lnSpc>
                <a:spcPct val="115000"/>
              </a:lnSpc>
              <a:spcAft>
                <a:spcPts val="1000"/>
              </a:spcAft>
              <a:buFont typeface="Wingdings" panose="05000000000000000000" pitchFamily="2" charset="2"/>
              <a:buChar char="q"/>
            </a:pPr>
            <a:r>
              <a:rPr lang="he-IL" dirty="0">
                <a:latin typeface="David" panose="020E0502060401010101" pitchFamily="34" charset="-79"/>
                <a:ea typeface="Calibri"/>
                <a:cs typeface="David" panose="020E0502060401010101" pitchFamily="34" charset="-79"/>
              </a:rPr>
              <a:t>מה יכולה התכנית לתרום למימוש המצוינות בבית הספר? </a:t>
            </a:r>
            <a:endParaRPr lang="en-US" dirty="0">
              <a:latin typeface="David" panose="020E0502060401010101" pitchFamily="34" charset="-79"/>
              <a:ea typeface="Calibri"/>
              <a:cs typeface="David" panose="020E0502060401010101" pitchFamily="34" charset="-79"/>
            </a:endParaRPr>
          </a:p>
          <a:p>
            <a:endParaRPr lang="he-IL" dirty="0"/>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28" y="4534573"/>
            <a:ext cx="1048876" cy="532829"/>
          </a:xfrm>
          <a:prstGeom prst="rect">
            <a:avLst/>
          </a:prstGeom>
        </p:spPr>
      </p:pic>
    </p:spTree>
    <p:extLst>
      <p:ext uri="{BB962C8B-B14F-4D97-AF65-F5344CB8AC3E}">
        <p14:creationId xmlns:p14="http://schemas.microsoft.com/office/powerpoint/2010/main" val="1384956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5618287"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a:spLocks noGrp="1"/>
          </p:cNvSpPr>
          <p:nvPr>
            <p:ph type="title"/>
          </p:nvPr>
        </p:nvSpPr>
        <p:spPr/>
        <p:txBody>
          <a:bodyPr/>
          <a:lstStyle/>
          <a:p>
            <a:r>
              <a:rPr lang="he-IL" b="1" dirty="0">
                <a:latin typeface="David" panose="020E0502060401010101" pitchFamily="34" charset="-79"/>
                <a:cs typeface="David" panose="020E0502060401010101" pitchFamily="34" charset="-79"/>
              </a:rPr>
              <a:t>שערים למצוינות - מטרות </a:t>
            </a:r>
          </a:p>
        </p:txBody>
      </p:sp>
      <p:sp>
        <p:nvSpPr>
          <p:cNvPr id="3" name="מציין מיקום תוכן 2"/>
          <p:cNvSpPr>
            <a:spLocks noGrp="1"/>
          </p:cNvSpPr>
          <p:nvPr>
            <p:ph idx="1"/>
          </p:nvPr>
        </p:nvSpPr>
        <p:spPr/>
        <p:txBody>
          <a:bodyPr>
            <a:normAutofit fontScale="92500" lnSpcReduction="20000"/>
          </a:bodyPr>
          <a:lstStyle/>
          <a:p>
            <a:pPr marL="0" indent="0" algn="just">
              <a:buNone/>
            </a:pPr>
            <a:r>
              <a:rPr lang="he-IL" b="1" dirty="0">
                <a:latin typeface="David" panose="020E0502060401010101" pitchFamily="34" charset="-79"/>
                <a:cs typeface="David" panose="020E0502060401010101" pitchFamily="34" charset="-79"/>
              </a:rPr>
              <a:t>מטרת על </a:t>
            </a:r>
            <a:r>
              <a:rPr lang="he-IL" dirty="0">
                <a:latin typeface="David" panose="020E0502060401010101" pitchFamily="34" charset="-79"/>
                <a:cs typeface="David" panose="020E0502060401010101" pitchFamily="34" charset="-79"/>
              </a:rPr>
              <a:t>- טיפוח שפה ותרבות בית ספרית, החותרת למצוינות בכל תחום ומשלבת עיסוק בתפישות, ידע ופרקטיקה.  </a:t>
            </a:r>
          </a:p>
          <a:p>
            <a:pPr marL="0" indent="0" algn="just">
              <a:buNone/>
            </a:pPr>
            <a:r>
              <a:rPr lang="he-IL" dirty="0">
                <a:latin typeface="David" panose="020E0502060401010101" pitchFamily="34" charset="-79"/>
                <a:cs typeface="David" panose="020E0502060401010101" pitchFamily="34" charset="-79"/>
              </a:rPr>
              <a:t>   </a:t>
            </a:r>
          </a:p>
          <a:p>
            <a:pPr marL="0" indent="0" algn="just">
              <a:buNone/>
            </a:pPr>
            <a:r>
              <a:rPr lang="he-IL" b="1" dirty="0">
                <a:latin typeface="David" panose="020E0502060401010101" pitchFamily="34" charset="-79"/>
                <a:cs typeface="David" panose="020E0502060401010101" pitchFamily="34" charset="-79"/>
              </a:rPr>
              <a:t>מטרות אופרטיביות:</a:t>
            </a:r>
            <a:r>
              <a:rPr lang="en-US" b="1" dirty="0">
                <a:latin typeface="David" panose="020E0502060401010101" pitchFamily="34" charset="-79"/>
                <a:cs typeface="David" panose="020E0502060401010101" pitchFamily="34" charset="-79"/>
              </a:rPr>
              <a:t> </a:t>
            </a:r>
            <a:r>
              <a:rPr lang="he-IL" dirty="0">
                <a:latin typeface="David" panose="020E0502060401010101" pitchFamily="34" charset="-79"/>
                <a:cs typeface="David" panose="020E0502060401010101" pitchFamily="34" charset="-79"/>
              </a:rPr>
              <a:t> </a:t>
            </a:r>
          </a:p>
          <a:p>
            <a:pPr algn="just">
              <a:buFont typeface="Wingdings" panose="05000000000000000000" pitchFamily="2" charset="2"/>
              <a:buChar char="q"/>
            </a:pPr>
            <a:r>
              <a:rPr lang="he-IL" dirty="0">
                <a:latin typeface="David" panose="020E0502060401010101" pitchFamily="34" charset="-79"/>
                <a:cs typeface="David" panose="020E0502060401010101" pitchFamily="34" charset="-79"/>
              </a:rPr>
              <a:t>חיזוק 5 יחידות מתמטיקה</a:t>
            </a:r>
          </a:p>
          <a:p>
            <a:pPr algn="just">
              <a:buFont typeface="Wingdings" panose="05000000000000000000" pitchFamily="2" charset="2"/>
              <a:buChar char="q"/>
            </a:pPr>
            <a:r>
              <a:rPr lang="he-IL" dirty="0">
                <a:latin typeface="David" panose="020E0502060401010101" pitchFamily="34" charset="-79"/>
                <a:cs typeface="David" panose="020E0502060401010101" pitchFamily="34" charset="-79"/>
              </a:rPr>
              <a:t>שכבה ט' - העלאת אחוז התלמידים הלומדים 5 יחידות מתמטיקה</a:t>
            </a:r>
          </a:p>
          <a:p>
            <a:pPr algn="just">
              <a:buFont typeface="Wingdings" panose="05000000000000000000" pitchFamily="2" charset="2"/>
              <a:buChar char="q"/>
            </a:pPr>
            <a:r>
              <a:rPr lang="he-IL" dirty="0">
                <a:latin typeface="David" panose="020E0502060401010101" pitchFamily="34" charset="-79"/>
                <a:cs typeface="David" panose="020E0502060401010101" pitchFamily="34" charset="-79"/>
              </a:rPr>
              <a:t> שכבות י' וי"א - שימור מספר התלמידים הלומדים 5 יחידות מתמטיקה, עד להגשתם לבגרות</a:t>
            </a:r>
          </a:p>
          <a:p>
            <a:pPr algn="just">
              <a:buFont typeface="Wingdings" panose="05000000000000000000" pitchFamily="2" charset="2"/>
              <a:buChar char="q"/>
            </a:pPr>
            <a:endParaRPr lang="he-IL" dirty="0">
              <a:latin typeface="David" panose="020E0502060401010101" pitchFamily="34" charset="-79"/>
              <a:cs typeface="David" panose="020E0502060401010101" pitchFamily="34" charset="-79"/>
            </a:endParaRPr>
          </a:p>
        </p:txBody>
      </p:sp>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3394000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149"/>
            <a:ext cx="5621337"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a:spLocks noGrp="1"/>
          </p:cNvSpPr>
          <p:nvPr>
            <p:ph type="title"/>
          </p:nvPr>
        </p:nvSpPr>
        <p:spPr/>
        <p:txBody>
          <a:bodyPr/>
          <a:lstStyle/>
          <a:p>
            <a:r>
              <a:rPr lang="he-IL" b="1" dirty="0">
                <a:latin typeface="David" panose="020E0502060401010101" pitchFamily="34" charset="-79"/>
                <a:cs typeface="David" panose="020E0502060401010101" pitchFamily="34" charset="-79"/>
              </a:rPr>
              <a:t>ליווי מקצועי</a:t>
            </a:r>
          </a:p>
        </p:txBody>
      </p:sp>
      <p:sp>
        <p:nvSpPr>
          <p:cNvPr id="3" name="מציין מיקום תוכן 2"/>
          <p:cNvSpPr>
            <a:spLocks noGrp="1"/>
          </p:cNvSpPr>
          <p:nvPr>
            <p:ph idx="1"/>
          </p:nvPr>
        </p:nvSpPr>
        <p:spPr/>
        <p:txBody>
          <a:bodyPr>
            <a:normAutofit fontScale="77500" lnSpcReduction="20000"/>
          </a:bodyPr>
          <a:lstStyle/>
          <a:p>
            <a:pPr>
              <a:buFont typeface="Wingdings" panose="05000000000000000000" pitchFamily="2" charset="2"/>
              <a:buChar char="q"/>
            </a:pPr>
            <a:r>
              <a:rPr lang="he-IL" dirty="0">
                <a:latin typeface="David" panose="020E0502060401010101" pitchFamily="34" charset="-79"/>
                <a:cs typeface="David" panose="020E0502060401010101" pitchFamily="34" charset="-79"/>
              </a:rPr>
              <a:t>הצוות המקצועי של התכנית מלווה את צוות בתי-הספר ומצייד אותו בכלים ארגוניים ובכלים פדגוגיים באמצעותם יוכל לעזור לתלמידים להגשים את מלוא הפוטנציאל הגלום בהם. </a:t>
            </a:r>
          </a:p>
          <a:p>
            <a:pPr>
              <a:buFont typeface="Wingdings" panose="05000000000000000000" pitchFamily="2" charset="2"/>
              <a:buChar char="q"/>
            </a:pPr>
            <a:endParaRPr lang="he-IL" dirty="0">
              <a:latin typeface="David" panose="020E0502060401010101" pitchFamily="34" charset="-79"/>
              <a:cs typeface="David" panose="020E0502060401010101" pitchFamily="34" charset="-79"/>
            </a:endParaRPr>
          </a:p>
          <a:p>
            <a:pPr>
              <a:buFont typeface="Wingdings" panose="05000000000000000000" pitchFamily="2" charset="2"/>
              <a:buChar char="q"/>
            </a:pPr>
            <a:r>
              <a:rPr lang="he-IL" dirty="0">
                <a:latin typeface="David" panose="020E0502060401010101" pitchFamily="34" charset="-79"/>
                <a:cs typeface="David" panose="020E0502060401010101" pitchFamily="34" charset="-79"/>
              </a:rPr>
              <a:t>את התוכניות מלווים יועצים פדגוגיים, יועצים ארגוניים, יועצים דיסציפלינריים ואנשי חינוך המקדמים שיח של העצמה בקרב הצוות, התלמידים והוריהם.  </a:t>
            </a:r>
          </a:p>
          <a:p>
            <a:pPr>
              <a:buFont typeface="Wingdings" panose="05000000000000000000" pitchFamily="2" charset="2"/>
              <a:buChar char="q"/>
            </a:pPr>
            <a:endParaRPr lang="he-IL" dirty="0">
              <a:latin typeface="David" panose="020E0502060401010101" pitchFamily="34" charset="-79"/>
              <a:cs typeface="David" panose="020E0502060401010101" pitchFamily="34" charset="-79"/>
            </a:endParaRPr>
          </a:p>
          <a:p>
            <a:pPr>
              <a:buFont typeface="Wingdings" panose="05000000000000000000" pitchFamily="2" charset="2"/>
              <a:buChar char="q"/>
            </a:pPr>
            <a:r>
              <a:rPr lang="he-IL" dirty="0">
                <a:latin typeface="David" panose="020E0502060401010101" pitchFamily="34" charset="-79"/>
                <a:cs typeface="David" panose="020E0502060401010101" pitchFamily="34" charset="-79"/>
              </a:rPr>
              <a:t>הליווי הינו מגוון ובהתאם לצורכי בית הספר וכולל: מיפוי, תהליך ברור עמדות בנושא מצוינות והצטיינות, עבודה מול צוות ניהול והרכז הפדגוגי, השתלמות שמטרתה להכשיר את המורים המקצועיים, מתן מענים פרטניים למורים ולצוותים, בניית מערך תגבורים אפקטיבי, סדנאות העצמה לתלמידים וקיומו של יום שיא. </a:t>
            </a: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253818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149"/>
            <a:ext cx="5621337"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a:spLocks noGrp="1"/>
          </p:cNvSpPr>
          <p:nvPr>
            <p:ph type="title"/>
          </p:nvPr>
        </p:nvSpPr>
        <p:spPr/>
        <p:txBody>
          <a:bodyPr/>
          <a:lstStyle/>
          <a:p>
            <a:r>
              <a:rPr lang="he-IL" b="1" dirty="0">
                <a:latin typeface="David" panose="020E0502060401010101" pitchFamily="34" charset="-79"/>
                <a:cs typeface="David" panose="020E0502060401010101" pitchFamily="34" charset="-79"/>
              </a:rPr>
              <a:t>יום שיא</a:t>
            </a:r>
          </a:p>
        </p:txBody>
      </p:sp>
      <p:sp>
        <p:nvSpPr>
          <p:cNvPr id="3" name="מציין מיקום תוכן 2"/>
          <p:cNvSpPr>
            <a:spLocks noGrp="1"/>
          </p:cNvSpPr>
          <p:nvPr>
            <p:ph idx="1"/>
          </p:nvPr>
        </p:nvSpPr>
        <p:spPr/>
        <p:txBody>
          <a:bodyPr>
            <a:normAutofit fontScale="92500"/>
          </a:bodyPr>
          <a:lstStyle/>
          <a:p>
            <a:pPr>
              <a:buFont typeface="Wingdings" panose="05000000000000000000" pitchFamily="2" charset="2"/>
              <a:buChar char="q"/>
            </a:pPr>
            <a:r>
              <a:rPr lang="he-IL" dirty="0">
                <a:latin typeface="David" panose="020E0502060401010101" pitchFamily="34" charset="-79"/>
                <a:cs typeface="David" panose="020E0502060401010101" pitchFamily="34" charset="-79"/>
              </a:rPr>
              <a:t> יום שיא יתקיים אחת לשנה, במהלך חודש פברואר.  ביום זה ייטלו חלק תלמידי שכבה י"א הלומדים 5 יחידות מתמטיקה, צוות המורים המלווה אותם, מנהלי בתי הספר והורי התלמידים. </a:t>
            </a:r>
          </a:p>
          <a:p>
            <a:pPr>
              <a:buFont typeface="Wingdings" panose="05000000000000000000" pitchFamily="2" charset="2"/>
              <a:buChar char="q"/>
            </a:pPr>
            <a:endParaRPr lang="he-IL" dirty="0">
              <a:latin typeface="David" panose="020E0502060401010101" pitchFamily="34" charset="-79"/>
              <a:cs typeface="David" panose="020E0502060401010101" pitchFamily="34" charset="-79"/>
            </a:endParaRPr>
          </a:p>
          <a:p>
            <a:pPr>
              <a:buFont typeface="Wingdings" panose="05000000000000000000" pitchFamily="2" charset="2"/>
              <a:buChar char="q"/>
            </a:pPr>
            <a:r>
              <a:rPr lang="he-IL" dirty="0">
                <a:latin typeface="David" panose="020E0502060401010101" pitchFamily="34" charset="-79"/>
                <a:cs typeface="David" panose="020E0502060401010101" pitchFamily="34" charset="-79"/>
              </a:rPr>
              <a:t>יום השיא צפוי להתקיים במרכז היי-טק מתקדם, ובמהלכו יתקיים סיור מודרך במקום, התלמידים ילמדו שיעור מתמטיקה הרלוונטי לביקור וההורים יזכו לסדנא קבוצתית מעשירה, העוסקת בסוגיית המצוינות. </a:t>
            </a:r>
          </a:p>
          <a:p>
            <a:pPr>
              <a:buFont typeface="Wingdings" panose="05000000000000000000" pitchFamily="2" charset="2"/>
              <a:buChar char="q"/>
            </a:pPr>
            <a:endParaRPr lang="he-IL" dirty="0">
              <a:latin typeface="David" panose="020E0502060401010101" pitchFamily="34" charset="-79"/>
              <a:cs typeface="David" panose="020E0502060401010101" pitchFamily="34"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1559875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3"/>
            <a:ext cx="8496943"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5949280"/>
            <a:ext cx="1048876" cy="532829"/>
          </a:xfrm>
          <a:prstGeom prst="rect">
            <a:avLst/>
          </a:prstGeom>
        </p:spPr>
      </p:pic>
    </p:spTree>
    <p:extLst>
      <p:ext uri="{BB962C8B-B14F-4D97-AF65-F5344CB8AC3E}">
        <p14:creationId xmlns:p14="http://schemas.microsoft.com/office/powerpoint/2010/main" val="1998976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r>
              <a:rPr lang="he-IL" b="1" dirty="0">
                <a:latin typeface="David" panose="020E0502060401010101" pitchFamily="34" charset="-79"/>
                <a:cs typeface="David" panose="020E0502060401010101" pitchFamily="34" charset="-79"/>
              </a:rPr>
              <a:t>מה ייחשב כהצלחה?</a:t>
            </a:r>
            <a:r>
              <a:rPr lang="en-US" b="1" dirty="0">
                <a:latin typeface="David" panose="020E0502060401010101" pitchFamily="34" charset="-79"/>
                <a:cs typeface="David" panose="020E0502060401010101" pitchFamily="34" charset="-79"/>
              </a:rPr>
              <a:t> </a:t>
            </a:r>
            <a:endParaRPr lang="he-IL" b="1" dirty="0">
              <a:latin typeface="David" panose="020E0502060401010101" pitchFamily="34" charset="-79"/>
              <a:cs typeface="David" panose="020E0502060401010101" pitchFamily="34" charset="-79"/>
            </a:endParaRPr>
          </a:p>
        </p:txBody>
      </p:sp>
      <p:sp>
        <p:nvSpPr>
          <p:cNvPr id="3" name="כותרת משנה 2"/>
          <p:cNvSpPr>
            <a:spLocks noGrp="1"/>
          </p:cNvSpPr>
          <p:nvPr>
            <p:ph type="subTitle" idx="1"/>
          </p:nvPr>
        </p:nvSpPr>
        <p:spPr/>
        <p:txBody>
          <a:bodyPr/>
          <a:lstStyle/>
          <a:p>
            <a:endParaRPr lang="he-IL"/>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9" y="0"/>
            <a:ext cx="92525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כותרת 1"/>
          <p:cNvSpPr txBox="1">
            <a:spLocks/>
          </p:cNvSpPr>
          <p:nvPr/>
        </p:nvSpPr>
        <p:spPr>
          <a:xfrm>
            <a:off x="755576" y="805098"/>
            <a:ext cx="7772400" cy="1470025"/>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he-IL" b="1">
                <a:latin typeface="David" panose="020E0502060401010101" pitchFamily="34" charset="-79"/>
                <a:cs typeface="David" panose="020E0502060401010101" pitchFamily="34" charset="-79"/>
              </a:rPr>
              <a:t>מה ייחשב כהצלחה?</a:t>
            </a:r>
            <a:r>
              <a:rPr lang="en-US" b="1">
                <a:latin typeface="David" panose="020E0502060401010101" pitchFamily="34" charset="-79"/>
                <a:cs typeface="David" panose="020E0502060401010101" pitchFamily="34" charset="-79"/>
              </a:rPr>
              <a:t> </a:t>
            </a:r>
            <a:endParaRPr lang="he-IL" b="1" dirty="0">
              <a:latin typeface="David" panose="020E0502060401010101" pitchFamily="34" charset="-79"/>
              <a:cs typeface="David" panose="020E0502060401010101" pitchFamily="34" charset="-79"/>
            </a:endParaRPr>
          </a:p>
        </p:txBody>
      </p:sp>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3235673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116632"/>
            <a:ext cx="8229600" cy="1143000"/>
          </a:xfrm>
        </p:spPr>
        <p:txBody>
          <a:bodyPr/>
          <a:lstStyle/>
          <a:p>
            <a:pPr algn="r"/>
            <a:r>
              <a:rPr lang="he-IL" b="1" dirty="0"/>
              <a:t>צידה לדרך... </a:t>
            </a:r>
          </a:p>
        </p:txBody>
      </p:sp>
      <p:sp>
        <p:nvSpPr>
          <p:cNvPr id="3" name="מציין מיקום תוכן 2"/>
          <p:cNvSpPr>
            <a:spLocks noGrp="1"/>
          </p:cNvSpPr>
          <p:nvPr>
            <p:ph idx="1"/>
          </p:nvPr>
        </p:nvSpPr>
        <p:spPr>
          <a:xfrm>
            <a:off x="3131840" y="1202022"/>
            <a:ext cx="5561224" cy="4525963"/>
          </a:xfrm>
        </p:spPr>
        <p:txBody>
          <a:bodyPr>
            <a:noAutofit/>
          </a:bodyPr>
          <a:lstStyle/>
          <a:p>
            <a:pPr marL="0" indent="0">
              <a:buNone/>
            </a:pPr>
            <a:r>
              <a:rPr lang="he-IL" dirty="0">
                <a:latin typeface="David" panose="020E0502060401010101" pitchFamily="34" charset="-79"/>
                <a:cs typeface="David" panose="020E0502060401010101" pitchFamily="34" charset="-79"/>
              </a:rPr>
              <a:t>וינסטון צ'רצ'יל אמר שמהות ההצלחה היא ביכולת לנוע מכישלון לכישלון מבלי לאבד התלהבות. </a:t>
            </a:r>
          </a:p>
          <a:p>
            <a:pPr marL="0" indent="0">
              <a:buNone/>
            </a:pPr>
            <a:r>
              <a:rPr lang="he-IL" dirty="0">
                <a:latin typeface="David" panose="020E0502060401010101" pitchFamily="34" charset="-79"/>
                <a:cs typeface="David" panose="020E0502060401010101" pitchFamily="34" charset="-79"/>
              </a:rPr>
              <a:t>בהזדמנות אחרת אמר שההצלחה אינה החלטית, הכישלון אינו סופני והאומץ להמשיך הוא מה שקובע.</a:t>
            </a:r>
          </a:p>
          <a:p>
            <a:pPr marL="0" indent="0">
              <a:buNone/>
            </a:pPr>
            <a:r>
              <a:rPr lang="he-IL" dirty="0">
                <a:latin typeface="David" panose="020E0502060401010101" pitchFamily="34" charset="-79"/>
                <a:cs typeface="David" panose="020E0502060401010101" pitchFamily="34" charset="-79"/>
              </a:rPr>
              <a:t>והמצוינות? נמצאת בראש ההר. </a:t>
            </a:r>
          </a:p>
          <a:p>
            <a:pPr marL="0" indent="0">
              <a:buNone/>
            </a:pPr>
            <a:r>
              <a:rPr lang="he-IL" dirty="0">
                <a:latin typeface="David" panose="020E0502060401010101" pitchFamily="34" charset="-79"/>
                <a:cs typeface="David" panose="020E0502060401010101" pitchFamily="34" charset="-79"/>
              </a:rPr>
              <a:t>והדרך הטובה לטפס על ההר? לטפס מבלי להרהר בדבר או להתעכב בדרך…..</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3672408" cy="6408712"/>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6155922"/>
            <a:ext cx="1048876" cy="532829"/>
          </a:xfrm>
          <a:prstGeom prst="rect">
            <a:avLst/>
          </a:prstGeom>
        </p:spPr>
      </p:pic>
    </p:spTree>
    <p:extLst>
      <p:ext uri="{BB962C8B-B14F-4D97-AF65-F5344CB8AC3E}">
        <p14:creationId xmlns:p14="http://schemas.microsoft.com/office/powerpoint/2010/main" val="2441051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t>כל ישראל חברים </a:t>
            </a:r>
          </a:p>
        </p:txBody>
      </p:sp>
      <p:sp>
        <p:nvSpPr>
          <p:cNvPr id="3" name="מציין מיקום תוכן 2"/>
          <p:cNvSpPr>
            <a:spLocks noGrp="1"/>
          </p:cNvSpPr>
          <p:nvPr>
            <p:ph idx="1"/>
          </p:nvPr>
        </p:nvSpPr>
        <p:spPr/>
        <p:txBody>
          <a:bodyPr>
            <a:normAutofit fontScale="92500" lnSpcReduction="10000"/>
          </a:bodyPr>
          <a:lstStyle/>
          <a:p>
            <a:pPr marL="0" indent="0" algn="just">
              <a:buNone/>
            </a:pPr>
            <a:r>
              <a:rPr lang="he-IL" dirty="0">
                <a:latin typeface="David" panose="020E0502060401010101" pitchFamily="34" charset="-79"/>
                <a:cs typeface="David" panose="020E0502060401010101" pitchFamily="34" charset="-79"/>
              </a:rPr>
              <a:t>כל ישראל חברים-אליאנס (כי"ח) הנו ארגון חינוכי בישראל, הפועל לקידום חברה ערכית ושוויונית בשני צירים מרכזיים: </a:t>
            </a:r>
          </a:p>
          <a:p>
            <a:pPr algn="just">
              <a:buFont typeface="Wingdings" panose="05000000000000000000" pitchFamily="2" charset="2"/>
              <a:buChar char="q"/>
            </a:pPr>
            <a:r>
              <a:rPr lang="he-IL" dirty="0">
                <a:latin typeface="David" panose="020E0502060401010101" pitchFamily="34" charset="-79"/>
                <a:cs typeface="David" panose="020E0502060401010101" pitchFamily="34" charset="-79"/>
              </a:rPr>
              <a:t>חינוך יהודי עם דגש על אחריות ומעורבות חברתית; </a:t>
            </a:r>
          </a:p>
          <a:p>
            <a:pPr algn="just">
              <a:buFont typeface="Wingdings" panose="05000000000000000000" pitchFamily="2" charset="2"/>
              <a:buChar char="q"/>
            </a:pPr>
            <a:r>
              <a:rPr lang="he-IL" dirty="0">
                <a:latin typeface="David" panose="020E0502060401010101" pitchFamily="34" charset="-79"/>
                <a:cs typeface="David" panose="020E0502060401010101" pitchFamily="34" charset="-79"/>
              </a:rPr>
              <a:t>מצוינות חינוכית, לכלל התלמידים. </a:t>
            </a:r>
          </a:p>
          <a:p>
            <a:pPr marL="0" indent="0" algn="just">
              <a:buNone/>
            </a:pPr>
            <a:r>
              <a:rPr lang="he-IL" dirty="0">
                <a:latin typeface="David" panose="020E0502060401010101" pitchFamily="34" charset="-79"/>
                <a:cs typeface="David" panose="020E0502060401010101" pitchFamily="34" charset="-79"/>
              </a:rPr>
              <a:t>"כל ישראל חברים-אליאנס" הינו חלק מארגון אליאנס העולמי שנוסד ב- 1860 בצרפת, ושחרת על דגלו סולידריות ודאגה לזכויות היהודים והענקת חינוך איכותי לכל. כי"ח פועל כיום ביותר מ-90 בתי-ספר בכל רחבי הארץ, ומשפיע על חייהם של למעלה מ-50,000 תלמידים.</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2915816"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73515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latin typeface="David" panose="020E0502060401010101" pitchFamily="34" charset="-79"/>
                <a:cs typeface="David" panose="020E0502060401010101" pitchFamily="34" charset="-79"/>
              </a:rPr>
              <a:t>החטיבה למצוינות חינוכית</a:t>
            </a:r>
          </a:p>
        </p:txBody>
      </p:sp>
      <p:sp>
        <p:nvSpPr>
          <p:cNvPr id="3" name="מציין מיקום תוכן 2"/>
          <p:cNvSpPr>
            <a:spLocks noGrp="1"/>
          </p:cNvSpPr>
          <p:nvPr>
            <p:ph idx="1"/>
          </p:nvPr>
        </p:nvSpPr>
        <p:spPr/>
        <p:txBody>
          <a:bodyPr>
            <a:normAutofit fontScale="77500" lnSpcReduction="20000"/>
          </a:bodyPr>
          <a:lstStyle/>
          <a:p>
            <a:pPr algn="just">
              <a:buFont typeface="Wingdings" panose="05000000000000000000" pitchFamily="2" charset="2"/>
              <a:buChar char="q"/>
            </a:pPr>
            <a:r>
              <a:rPr lang="he-IL" dirty="0">
                <a:latin typeface="David" panose="020E0502060401010101" pitchFamily="34" charset="-79"/>
                <a:cs typeface="David" panose="020E0502060401010101" pitchFamily="34" charset="-79"/>
              </a:rPr>
              <a:t>החל משנת 2001, החטיבה למצוינות חינוכית של הארגון פועלת בפריפריה החברתית והגיאוגרפית של ישראל. החטיבה מפעילה תכניות חינוכיות בבתי ספר תיכוניים שש שנתיים ויסודיים מתוך תפיסה מערכתית המכירה בשונות ומקדמת שוויון הזדמנויות.  </a:t>
            </a:r>
          </a:p>
          <a:p>
            <a:pPr algn="just">
              <a:buFont typeface="Wingdings" panose="05000000000000000000" pitchFamily="2" charset="2"/>
              <a:buChar char="q"/>
            </a:pPr>
            <a:endParaRPr lang="he-IL" dirty="0">
              <a:latin typeface="David" panose="020E0502060401010101" pitchFamily="34" charset="-79"/>
              <a:cs typeface="David" panose="020E0502060401010101" pitchFamily="34" charset="-79"/>
            </a:endParaRPr>
          </a:p>
          <a:p>
            <a:pPr algn="just">
              <a:buFont typeface="Wingdings" panose="05000000000000000000" pitchFamily="2" charset="2"/>
              <a:buChar char="q"/>
            </a:pPr>
            <a:r>
              <a:rPr lang="he-IL" dirty="0">
                <a:latin typeface="David" panose="020E0502060401010101" pitchFamily="34" charset="-79"/>
                <a:cs typeface="David" panose="020E0502060401010101" pitchFamily="34" charset="-79"/>
              </a:rPr>
              <a:t>בישראל, המפתח להצלחה ולמוביליות חברתית נמצא בתעודת הבגרות המשמשת כרטיס כניסה לאקדמיה. בבתי-ספר בפריפריה החברתית חסרה לעיתים המקפצה החינוכית והמודעות החברתית להגיע ליעד זה. תכנית "שערים לבגרות" נועדה לסייע לבתי-ספר אלה להפוך לקרקע להתפתחות ולמיצוי פוטנציאל על-ידי שינוי תפיסה וחיזוק הרמה הארגונית והרמה הפדגוגית של צוות בית-הספר במעטפת הוליסטית ייחודית. </a:t>
            </a:r>
          </a:p>
          <a:p>
            <a:pPr algn="just">
              <a:buFont typeface="Wingdings" panose="05000000000000000000" pitchFamily="2" charset="2"/>
              <a:buChar char="q"/>
            </a:pPr>
            <a:endParaRPr lang="he-IL" dirty="0">
              <a:latin typeface="David" panose="020E0502060401010101" pitchFamily="34" charset="-79"/>
              <a:cs typeface="David" panose="020E0502060401010101" pitchFamily="34" charset="-79"/>
            </a:endParaRP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3525251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latin typeface="David" panose="020E0502060401010101" pitchFamily="34" charset="-79"/>
                <a:cs typeface="David" panose="020E0502060401010101" pitchFamily="34" charset="-79"/>
              </a:rPr>
              <a:t>שערים למצוינות</a:t>
            </a:r>
          </a:p>
        </p:txBody>
      </p:sp>
      <p:sp>
        <p:nvSpPr>
          <p:cNvPr id="3" name="מציין מיקום תוכן 2"/>
          <p:cNvSpPr>
            <a:spLocks noGrp="1"/>
          </p:cNvSpPr>
          <p:nvPr>
            <p:ph idx="1"/>
          </p:nvPr>
        </p:nvSpPr>
        <p:spPr/>
        <p:txBody>
          <a:bodyPr>
            <a:normAutofit/>
          </a:bodyPr>
          <a:lstStyle/>
          <a:p>
            <a:pPr algn="just">
              <a:buFont typeface="Wingdings" panose="05000000000000000000" pitchFamily="2" charset="2"/>
              <a:buChar char="q"/>
            </a:pPr>
            <a:r>
              <a:rPr lang="he-IL" dirty="0">
                <a:latin typeface="David" panose="020E0502060401010101" pitchFamily="34" charset="-79"/>
                <a:cs typeface="David" panose="020E0502060401010101" pitchFamily="34" charset="-79"/>
              </a:rPr>
              <a:t>החל משנת הלימודים תשע"ח, לצד התכנית "שערים לבגרות" תופעל התוכנית "שערים למצוינות".  </a:t>
            </a:r>
          </a:p>
          <a:p>
            <a:pPr algn="just">
              <a:buFont typeface="Wingdings" panose="05000000000000000000" pitchFamily="2" charset="2"/>
              <a:buChar char="q"/>
            </a:pPr>
            <a:endParaRPr lang="he-IL" dirty="0">
              <a:latin typeface="David" panose="020E0502060401010101" pitchFamily="34" charset="-79"/>
              <a:cs typeface="David" panose="020E0502060401010101" pitchFamily="34" charset="-79"/>
            </a:endParaRPr>
          </a:p>
          <a:p>
            <a:pPr algn="just">
              <a:buFont typeface="Wingdings" panose="05000000000000000000" pitchFamily="2" charset="2"/>
              <a:buChar char="q"/>
            </a:pPr>
            <a:r>
              <a:rPr lang="he-IL" dirty="0">
                <a:latin typeface="David" panose="020E0502060401010101" pitchFamily="34" charset="-79"/>
                <a:cs typeface="David" panose="020E0502060401010101" pitchFamily="34" charset="-79"/>
              </a:rPr>
              <a:t>התוכנית נבנתה בשיתוף עם קרן </a:t>
            </a:r>
            <a:r>
              <a:rPr lang="he-IL" dirty="0" err="1">
                <a:latin typeface="David" panose="020E0502060401010101" pitchFamily="34" charset="-79"/>
                <a:cs typeface="David" panose="020E0502060401010101" pitchFamily="34" charset="-79"/>
              </a:rPr>
              <a:t>טראמפ</a:t>
            </a:r>
            <a:r>
              <a:rPr lang="he-IL" dirty="0">
                <a:latin typeface="David" panose="020E0502060401010101" pitchFamily="34" charset="-79"/>
                <a:cs typeface="David" panose="020E0502060401010101" pitchFamily="34" charset="-79"/>
              </a:rPr>
              <a:t> ומטרתה לאפשר לבתי ספר העומדים באופן יציב על אחוזים גבוהים של זכאים לבגרות, לעלות מדרגה ולהתמקד באיכות תעודות הבגרות של התלמידים. </a:t>
            </a:r>
          </a:p>
          <a:p>
            <a:pPr algn="just">
              <a:buFont typeface="Wingdings" panose="05000000000000000000" pitchFamily="2" charset="2"/>
              <a:buChar char="q"/>
            </a:pPr>
            <a:endParaRPr lang="he-IL" dirty="0">
              <a:latin typeface="David" panose="020E0502060401010101" pitchFamily="34" charset="-79"/>
              <a:cs typeface="David" panose="020E0502060401010101" pitchFamily="34" charset="-79"/>
            </a:endParaRPr>
          </a:p>
          <a:p>
            <a:pPr algn="just">
              <a:buFont typeface="Wingdings" panose="05000000000000000000" pitchFamily="2" charset="2"/>
              <a:buChar char="q"/>
            </a:pPr>
            <a:endParaRPr lang="he-IL" dirty="0">
              <a:latin typeface="David" panose="020E0502060401010101" pitchFamily="34" charset="-79"/>
              <a:cs typeface="David" panose="020E0502060401010101" pitchFamily="34" charset="-79"/>
            </a:endParaRP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4147159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ctrTitle"/>
          </p:nvPr>
        </p:nvSpPr>
        <p:spPr/>
        <p:txBody>
          <a:bodyPr/>
          <a:lstStyle/>
          <a:p>
            <a:r>
              <a:rPr lang="he-IL" b="1" dirty="0">
                <a:solidFill>
                  <a:prstClr val="black"/>
                </a:solidFill>
                <a:latin typeface="David" panose="020E0502060401010101" pitchFamily="34" charset="-79"/>
                <a:cs typeface="David" panose="020E0502060401010101" pitchFamily="34" charset="-79"/>
              </a:rPr>
              <a:t>מה בין מיצוי, מצוינות והצטיינות?</a:t>
            </a:r>
            <a:r>
              <a:rPr lang="en-US" b="1" dirty="0">
                <a:solidFill>
                  <a:prstClr val="black"/>
                </a:solidFill>
                <a:latin typeface="David" panose="020E0502060401010101" pitchFamily="34" charset="-79"/>
                <a:cs typeface="David" panose="020E0502060401010101" pitchFamily="34" charset="-79"/>
              </a:rPr>
              <a:t> </a:t>
            </a:r>
            <a:endParaRPr lang="he-IL" dirty="0"/>
          </a:p>
        </p:txBody>
      </p:sp>
      <p:sp>
        <p:nvSpPr>
          <p:cNvPr id="3" name="כותרת משנה 2"/>
          <p:cNvSpPr>
            <a:spLocks noGrp="1"/>
          </p:cNvSpPr>
          <p:nvPr>
            <p:ph type="subTitle" idx="1"/>
          </p:nvPr>
        </p:nvSpPr>
        <p:spPr/>
        <p:txBody>
          <a:bodyPr/>
          <a:lstStyle/>
          <a:p>
            <a:r>
              <a:rPr lang="he-IL" dirty="0">
                <a:solidFill>
                  <a:schemeClr val="tx1"/>
                </a:solidFill>
                <a:latin typeface="David" panose="020E0502060401010101" pitchFamily="34" charset="-79"/>
                <a:cs typeface="David" panose="020E0502060401010101" pitchFamily="34" charset="-79"/>
              </a:rPr>
              <a:t>מה עומד מאחורי כל אחד מהמושגים?</a:t>
            </a:r>
            <a:r>
              <a:rPr lang="en-US" dirty="0">
                <a:solidFill>
                  <a:schemeClr val="tx1"/>
                </a:solidFill>
                <a:latin typeface="David" panose="020E0502060401010101" pitchFamily="34" charset="-79"/>
                <a:cs typeface="David" panose="020E0502060401010101" pitchFamily="34" charset="-79"/>
              </a:rPr>
              <a:t> </a:t>
            </a:r>
            <a:endParaRPr lang="he-IL" dirty="0">
              <a:solidFill>
                <a:schemeClr val="tx1"/>
              </a:solidFill>
              <a:latin typeface="David" panose="020E0502060401010101" pitchFamily="34" charset="-79"/>
              <a:cs typeface="David" panose="020E0502060401010101" pitchFamily="34" charset="-79"/>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2670923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2816"/>
            <a:ext cx="6759649" cy="5786901"/>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ctrTitle"/>
          </p:nvPr>
        </p:nvSpPr>
        <p:spPr>
          <a:xfrm>
            <a:off x="755576" y="2708920"/>
            <a:ext cx="7772400" cy="1470025"/>
          </a:xfrm>
        </p:spPr>
        <p:txBody>
          <a:bodyPr/>
          <a:lstStyle/>
          <a:p>
            <a:r>
              <a:rPr lang="he-IL" b="1" dirty="0">
                <a:latin typeface="David" panose="020E0502060401010101" pitchFamily="34" charset="-79"/>
                <a:cs typeface="David" panose="020E0502060401010101" pitchFamily="34" charset="-79"/>
              </a:rPr>
              <a:t>ננסה להשיב על השאלה ולדון בה </a:t>
            </a:r>
            <a:br>
              <a:rPr lang="he-IL" b="1" dirty="0">
                <a:latin typeface="David" panose="020E0502060401010101" pitchFamily="34" charset="-79"/>
                <a:cs typeface="David" panose="020E0502060401010101" pitchFamily="34" charset="-79"/>
              </a:rPr>
            </a:br>
            <a:r>
              <a:rPr lang="he-IL" b="1" dirty="0">
                <a:latin typeface="David" panose="020E0502060401010101" pitchFamily="34" charset="-79"/>
                <a:cs typeface="David" panose="020E0502060401010101" pitchFamily="34" charset="-79"/>
              </a:rPr>
              <a:t>מתוך התנסות </a:t>
            </a:r>
          </a:p>
        </p:txBody>
      </p:sp>
      <p:sp>
        <p:nvSpPr>
          <p:cNvPr id="3" name="כותרת משנה 2"/>
          <p:cNvSpPr>
            <a:spLocks noGrp="1"/>
          </p:cNvSpPr>
          <p:nvPr>
            <p:ph type="subTitle" idx="1"/>
          </p:nvPr>
        </p:nvSpPr>
        <p:spPr>
          <a:xfrm>
            <a:off x="1331640" y="4221088"/>
            <a:ext cx="6400800" cy="1752600"/>
          </a:xfrm>
        </p:spPr>
        <p:txBody>
          <a:bodyPr/>
          <a:lstStyle/>
          <a:p>
            <a:r>
              <a:rPr lang="he-IL" b="1" dirty="0">
                <a:solidFill>
                  <a:schemeClr val="tx1"/>
                </a:solidFill>
                <a:latin typeface="David" panose="020E0502060401010101" pitchFamily="34" charset="-79"/>
                <a:cs typeface="David" panose="020E0502060401010101" pitchFamily="34" charset="-79"/>
              </a:rPr>
              <a:t>טריגר ושיח </a:t>
            </a:r>
          </a:p>
        </p:txBody>
      </p:sp>
      <p:sp>
        <p:nvSpPr>
          <p:cNvPr id="4" name="מציין מיקום תוכן 2"/>
          <p:cNvSpPr txBox="1">
            <a:spLocks/>
          </p:cNvSpPr>
          <p:nvPr/>
        </p:nvSpPr>
        <p:spPr>
          <a:xfrm>
            <a:off x="323528" y="1124744"/>
            <a:ext cx="2746648" cy="4968552"/>
          </a:xfrm>
          <a:prstGeom prst="rect">
            <a:avLst/>
          </a:prstGeom>
        </p:spPr>
        <p:txBody>
          <a:bodyPr vert="horz" lIns="91440" tIns="45720" rIns="91440" bIns="45720" rtlCol="1">
            <a:normAutofit fontScale="25000" lnSpcReduction="20000"/>
          </a:bodyPr>
          <a:lstStyle>
            <a:lvl1pPr marL="0" indent="0" algn="ctr" defTabSz="914400" rtl="1"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1"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1"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1"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1"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1"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1"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1"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1"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he-IL" dirty="0"/>
              <a:t>טריגרים: כדור- לקלוע גול, לקלוע לפח </a:t>
            </a:r>
          </a:p>
          <a:p>
            <a:pPr algn="r"/>
            <a:r>
              <a:rPr lang="he-IL" dirty="0"/>
              <a:t>             קוביות סוכר- לבנות מגדל הכי גבוה </a:t>
            </a:r>
          </a:p>
          <a:p>
            <a:pPr algn="r"/>
            <a:r>
              <a:rPr lang="he-IL" dirty="0"/>
              <a:t>            משחק אבני מפולת</a:t>
            </a:r>
          </a:p>
          <a:p>
            <a:pPr algn="r"/>
            <a:r>
              <a:rPr lang="he-IL" dirty="0"/>
              <a:t>            קפיצות על רגל אחת</a:t>
            </a:r>
          </a:p>
          <a:p>
            <a:pPr algn="r"/>
            <a:r>
              <a:rPr lang="he-IL" dirty="0"/>
              <a:t>            להרים את היד הכי גבוה</a:t>
            </a:r>
          </a:p>
          <a:p>
            <a:pPr algn="r"/>
            <a:r>
              <a:rPr lang="he-IL" dirty="0"/>
              <a:t>סרטונים- מעולם הספורט, </a:t>
            </a:r>
            <a:r>
              <a:rPr lang="en-US" dirty="0"/>
              <a:t>THE RACE – </a:t>
            </a:r>
            <a:r>
              <a:rPr lang="he-IL" dirty="0"/>
              <a:t>התמודדות עם נפילה, הצבת יעדים, האתגר.</a:t>
            </a:r>
          </a:p>
          <a:p>
            <a:pPr algn="r"/>
            <a:r>
              <a:rPr lang="he-IL" dirty="0"/>
              <a:t>             התעמלות אומנותית- מה דרש מהאדם עצמו, סביבה תומכת-מורה, תרגול, אלף שעות עבודה</a:t>
            </a:r>
          </a:p>
          <a:p>
            <a:pPr algn="r"/>
            <a:endParaRPr lang="he-IL" dirty="0"/>
          </a:p>
          <a:p>
            <a:pPr algn="r"/>
            <a:r>
              <a:rPr lang="he-IL" dirty="0"/>
              <a:t>ההתנהלות: כל אחד מציב יעד ראשוני כמה חושב שיכול לעשות- רושמים על הלוח  </a:t>
            </a:r>
          </a:p>
          <a:p>
            <a:pPr algn="r"/>
            <a:r>
              <a:rPr lang="he-IL" dirty="0"/>
              <a:t>                 זמן שכל אחד מתרגל</a:t>
            </a:r>
          </a:p>
          <a:p>
            <a:pPr algn="r"/>
            <a:r>
              <a:rPr lang="he-IL" dirty="0"/>
              <a:t>                מציבים יעד חדש לאחר התרגול- רואים מי העלה או הוריד את היעד הקודם שלו</a:t>
            </a:r>
          </a:p>
          <a:p>
            <a:pPr algn="r"/>
            <a:r>
              <a:rPr lang="he-IL" dirty="0"/>
              <a:t>  </a:t>
            </a:r>
          </a:p>
          <a:p>
            <a:pPr algn="r"/>
            <a:endParaRPr lang="he-IL" dirty="0"/>
          </a:p>
          <a:p>
            <a:pPr algn="r"/>
            <a:r>
              <a:rPr lang="he-IL" dirty="0"/>
              <a:t>השיח מתוך הטריגרים:</a:t>
            </a:r>
          </a:p>
          <a:p>
            <a:pPr algn="r"/>
            <a:r>
              <a:rPr lang="he-IL" dirty="0"/>
              <a:t>למה הורדת / </a:t>
            </a:r>
            <a:r>
              <a:rPr lang="he-IL" dirty="0" err="1"/>
              <a:t>העלת</a:t>
            </a:r>
            <a:r>
              <a:rPr lang="he-IL" dirty="0"/>
              <a:t> את היעד שלך?- דגש על מקום תהליכי</a:t>
            </a:r>
          </a:p>
          <a:p>
            <a:pPr algn="r"/>
            <a:r>
              <a:rPr lang="he-IL" dirty="0"/>
              <a:t>איך התמודדת עם כישלונות?</a:t>
            </a:r>
          </a:p>
          <a:p>
            <a:pPr algn="r"/>
            <a:r>
              <a:rPr lang="he-IL" dirty="0"/>
              <a:t>ההתחייבות מלחיצה או לא? – פותח שיח אישי או שיל על אנשים אחרים</a:t>
            </a:r>
          </a:p>
          <a:p>
            <a:pPr algn="r"/>
            <a:r>
              <a:rPr lang="he-IL" dirty="0"/>
              <a:t>מי הצליח ומי לא?</a:t>
            </a:r>
          </a:p>
          <a:p>
            <a:pPr algn="r"/>
            <a:r>
              <a:rPr lang="he-IL" dirty="0"/>
              <a:t>מי עמד ביעד שלו ומי לא?</a:t>
            </a:r>
          </a:p>
          <a:p>
            <a:pPr algn="r"/>
            <a:r>
              <a:rPr lang="he-IL" dirty="0"/>
              <a:t>איפה </a:t>
            </a:r>
            <a:r>
              <a:rPr lang="he-IL" dirty="0" err="1"/>
              <a:t>היתה</a:t>
            </a:r>
            <a:r>
              <a:rPr lang="he-IL" dirty="0"/>
              <a:t> התאמה?</a:t>
            </a:r>
          </a:p>
          <a:p>
            <a:pPr algn="r"/>
            <a:r>
              <a:rPr lang="he-IL" dirty="0"/>
              <a:t>מה זו הצלחה?</a:t>
            </a:r>
          </a:p>
          <a:p>
            <a:pPr algn="r"/>
            <a:r>
              <a:rPr lang="he-IL" dirty="0"/>
              <a:t>השינוי בין התכנון לביצוע? </a:t>
            </a:r>
          </a:p>
          <a:p>
            <a:pPr algn="r"/>
            <a:r>
              <a:rPr lang="he-IL" dirty="0"/>
              <a:t>ההשוואה לשאר חברי הקבוצה?</a:t>
            </a:r>
          </a:p>
          <a:p>
            <a:pPr algn="r"/>
            <a:r>
              <a:rPr lang="he-IL" dirty="0"/>
              <a:t>אלה שמאוד הצליחו- מה גרם לך להצליח? להציב רף גבוה? </a:t>
            </a:r>
          </a:p>
          <a:p>
            <a:pPr algn="r"/>
            <a:r>
              <a:rPr lang="he-IL" dirty="0"/>
              <a:t>אלה שלא הצליחו- מה </a:t>
            </a:r>
            <a:r>
              <a:rPr lang="he-IL" dirty="0" err="1"/>
              <a:t>היתה</a:t>
            </a:r>
            <a:r>
              <a:rPr lang="he-IL" dirty="0"/>
              <a:t> התחושה שלך? </a:t>
            </a:r>
          </a:p>
          <a:p>
            <a:pPr algn="r"/>
            <a:r>
              <a:rPr lang="he-IL" dirty="0"/>
              <a:t>החלש בקבוצה- מה </a:t>
            </a:r>
            <a:r>
              <a:rPr lang="he-IL" dirty="0" err="1"/>
              <a:t>היתה</a:t>
            </a:r>
            <a:r>
              <a:rPr lang="he-IL" dirty="0"/>
              <a:t> ההרגשה שלך?</a:t>
            </a:r>
          </a:p>
          <a:p>
            <a:pPr algn="r"/>
            <a:r>
              <a:rPr lang="he-IL" dirty="0"/>
              <a:t>מה נחשבת הצלחה- מי שעשה הכי הרבה, מי שעמד ביעד שלו, מי ששיפר את היעד?</a:t>
            </a:r>
          </a:p>
          <a:p>
            <a:pPr algn="r"/>
            <a:endParaRPr lang="he-IL" dirty="0"/>
          </a:p>
          <a:p>
            <a:pPr algn="r"/>
            <a:r>
              <a:rPr lang="he-IL" dirty="0"/>
              <a:t>בדיקת מהם המסרים שעלו מתוך הפעילות:</a:t>
            </a:r>
          </a:p>
          <a:p>
            <a:pPr algn="r"/>
            <a:r>
              <a:rPr lang="he-IL" dirty="0"/>
              <a:t>חשיבות ההשקעה</a:t>
            </a:r>
          </a:p>
          <a:p>
            <a:pPr algn="r"/>
            <a:r>
              <a:rPr lang="he-IL" dirty="0"/>
              <a:t>לכל אחד יש מקום בתהליך הזה</a:t>
            </a:r>
          </a:p>
          <a:p>
            <a:pPr algn="r"/>
            <a:r>
              <a:rPr lang="he-IL" dirty="0"/>
              <a:t>יש השפעה של אנשים עליך ועל היעדים שלך</a:t>
            </a:r>
          </a:p>
          <a:p>
            <a:pPr algn="r"/>
            <a:r>
              <a:rPr lang="he-IL" dirty="0"/>
              <a:t>הצבת יעדים </a:t>
            </a:r>
          </a:p>
          <a:p>
            <a:endParaRPr lang="he-IL" dirty="0"/>
          </a:p>
          <a:p>
            <a:endParaRPr lang="he-IL" dirty="0"/>
          </a:p>
        </p:txBody>
      </p:sp>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3261886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a:spLocks noGrp="1"/>
          </p:cNvSpPr>
          <p:nvPr>
            <p:ph type="title"/>
          </p:nvPr>
        </p:nvSpPr>
        <p:spPr>
          <a:xfrm>
            <a:off x="403447" y="0"/>
            <a:ext cx="8229600" cy="1143000"/>
          </a:xfrm>
        </p:spPr>
        <p:txBody>
          <a:bodyPr/>
          <a:lstStyle/>
          <a:p>
            <a:r>
              <a:rPr lang="he-IL" b="1" dirty="0">
                <a:solidFill>
                  <a:schemeClr val="bg1"/>
                </a:solidFill>
                <a:latin typeface="David" panose="020E0502060401010101" pitchFamily="34" charset="-79"/>
                <a:cs typeface="David" panose="020E0502060401010101" pitchFamily="34" charset="-79"/>
              </a:rPr>
              <a:t>מה בין מיצוי, מצוינות והצטיינות?</a:t>
            </a:r>
            <a:r>
              <a:rPr lang="en-US" b="1" dirty="0">
                <a:solidFill>
                  <a:schemeClr val="bg1"/>
                </a:solidFill>
                <a:latin typeface="David" panose="020E0502060401010101" pitchFamily="34" charset="-79"/>
                <a:cs typeface="David" panose="020E0502060401010101" pitchFamily="34" charset="-79"/>
              </a:rPr>
              <a:t> </a:t>
            </a:r>
            <a:endParaRPr lang="he-IL" b="1" dirty="0">
              <a:solidFill>
                <a:schemeClr val="bg1"/>
              </a:solidFill>
              <a:latin typeface="David" panose="020E0502060401010101" pitchFamily="34" charset="-79"/>
              <a:cs typeface="David" panose="020E0502060401010101" pitchFamily="34" charset="-79"/>
            </a:endParaRPr>
          </a:p>
        </p:txBody>
      </p:sp>
      <p:sp>
        <p:nvSpPr>
          <p:cNvPr id="5" name="מציין מיקום תוכן 4"/>
          <p:cNvSpPr>
            <a:spLocks noGrp="1"/>
          </p:cNvSpPr>
          <p:nvPr>
            <p:ph idx="1"/>
          </p:nvPr>
        </p:nvSpPr>
        <p:spPr>
          <a:xfrm>
            <a:off x="395536" y="1556792"/>
            <a:ext cx="6223689" cy="4525963"/>
          </a:xfrm>
        </p:spPr>
        <p:txBody>
          <a:bodyPr>
            <a:normAutofit lnSpcReduction="10000"/>
          </a:bodyPr>
          <a:lstStyle/>
          <a:p>
            <a:pPr algn="just">
              <a:buFont typeface="Wingdings" panose="05000000000000000000" pitchFamily="2" charset="2"/>
              <a:buChar char="q"/>
            </a:pPr>
            <a:r>
              <a:rPr lang="he-IL" sz="2600" b="1" dirty="0">
                <a:solidFill>
                  <a:schemeClr val="bg1"/>
                </a:solidFill>
                <a:latin typeface="David" panose="020E0502060401010101" pitchFamily="34" charset="-79"/>
                <a:cs typeface="David" panose="020E0502060401010101" pitchFamily="34" charset="-79"/>
              </a:rPr>
              <a:t>מיצוי</a:t>
            </a:r>
            <a:r>
              <a:rPr lang="he-IL" sz="2600" dirty="0">
                <a:solidFill>
                  <a:schemeClr val="bg1"/>
                </a:solidFill>
                <a:latin typeface="David" panose="020E0502060401010101" pitchFamily="34" charset="-79"/>
                <a:cs typeface="David" panose="020E0502060401010101" pitchFamily="34" charset="-79"/>
              </a:rPr>
              <a:t> – מיצוי הפוטנציאל האישי. מיצוי היכולת וטיפוח המצוינות, בדרך כלל בקבוצות ה"קצה".  </a:t>
            </a:r>
          </a:p>
          <a:p>
            <a:pPr algn="just">
              <a:buFont typeface="Wingdings" panose="05000000000000000000" pitchFamily="2" charset="2"/>
              <a:buChar char="q"/>
            </a:pPr>
            <a:endParaRPr lang="he-IL" sz="2600" dirty="0">
              <a:solidFill>
                <a:schemeClr val="bg1"/>
              </a:solidFill>
              <a:latin typeface="David" panose="020E0502060401010101" pitchFamily="34" charset="-79"/>
              <a:cs typeface="David" panose="020E0502060401010101" pitchFamily="34" charset="-79"/>
            </a:endParaRPr>
          </a:p>
          <a:p>
            <a:pPr algn="just">
              <a:buFont typeface="Wingdings" panose="05000000000000000000" pitchFamily="2" charset="2"/>
              <a:buChar char="q"/>
            </a:pPr>
            <a:r>
              <a:rPr lang="he-IL" sz="2600" dirty="0">
                <a:solidFill>
                  <a:schemeClr val="bg1"/>
                </a:solidFill>
                <a:latin typeface="David" panose="020E0502060401010101" pitchFamily="34" charset="-79"/>
                <a:cs typeface="David" panose="020E0502060401010101" pitchFamily="34" charset="-79"/>
              </a:rPr>
              <a:t> </a:t>
            </a:r>
            <a:r>
              <a:rPr lang="he-IL" sz="2600" b="1" dirty="0">
                <a:solidFill>
                  <a:schemeClr val="bg1"/>
                </a:solidFill>
                <a:latin typeface="David" panose="020E0502060401010101" pitchFamily="34" charset="-79"/>
                <a:cs typeface="David" panose="020E0502060401010101" pitchFamily="34" charset="-79"/>
              </a:rPr>
              <a:t>מצוינות -</a:t>
            </a:r>
            <a:r>
              <a:rPr lang="he-IL" sz="2600" dirty="0">
                <a:solidFill>
                  <a:schemeClr val="bg1"/>
                </a:solidFill>
                <a:latin typeface="David" panose="020E0502060401010101" pitchFamily="34" charset="-79"/>
                <a:cs typeface="David" panose="020E0502060401010101" pitchFamily="34" charset="-79"/>
              </a:rPr>
              <a:t> תהליך מיצוי גדל של הפוטנציאל האישי. תהליך פנימי מתפתח, התלוי אך ורק באדם עצמו ובפיתוחו האישי ללא גבול.  </a:t>
            </a:r>
          </a:p>
          <a:p>
            <a:pPr algn="just">
              <a:buFont typeface="Wingdings" panose="05000000000000000000" pitchFamily="2" charset="2"/>
              <a:buChar char="q"/>
            </a:pPr>
            <a:endParaRPr lang="he-IL" sz="2600" dirty="0">
              <a:solidFill>
                <a:schemeClr val="bg1"/>
              </a:solidFill>
              <a:latin typeface="David" panose="020E0502060401010101" pitchFamily="34" charset="-79"/>
              <a:cs typeface="David" panose="020E0502060401010101" pitchFamily="34" charset="-79"/>
            </a:endParaRPr>
          </a:p>
          <a:p>
            <a:pPr algn="just">
              <a:buFont typeface="Wingdings" panose="05000000000000000000" pitchFamily="2" charset="2"/>
              <a:buChar char="q"/>
            </a:pPr>
            <a:r>
              <a:rPr lang="he-IL" sz="2600" b="1" dirty="0">
                <a:solidFill>
                  <a:schemeClr val="bg1"/>
                </a:solidFill>
                <a:latin typeface="David" panose="020E0502060401010101" pitchFamily="34" charset="-79"/>
                <a:cs typeface="David" panose="020E0502060401010101" pitchFamily="34" charset="-79"/>
              </a:rPr>
              <a:t>הצטיינות</a:t>
            </a:r>
            <a:r>
              <a:rPr lang="he-IL" sz="2600" dirty="0">
                <a:solidFill>
                  <a:schemeClr val="bg1"/>
                </a:solidFill>
                <a:latin typeface="David" panose="020E0502060401010101" pitchFamily="34" charset="-79"/>
                <a:cs typeface="David" panose="020E0502060401010101" pitchFamily="34" charset="-79"/>
              </a:rPr>
              <a:t> - מופע יחסי, חיצוני ומוגבל בתנאי התקיימותו. ההצטיינות היא יחסית לאחר והיא  מתרחשת במקום, בזמן, בתפקיד ובמצב מסוים ומופנית כלפי חוץ. </a:t>
            </a:r>
            <a:endParaRPr lang="he-IL" sz="2600" dirty="0">
              <a:solidFill>
                <a:schemeClr val="bg1"/>
              </a:solidFill>
            </a:endParaRPr>
          </a:p>
        </p:txBody>
      </p:sp>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042310"/>
            <a:ext cx="1048876" cy="532829"/>
          </a:xfrm>
          <a:prstGeom prst="rect">
            <a:avLst/>
          </a:prstGeom>
        </p:spPr>
      </p:pic>
    </p:spTree>
    <p:extLst>
      <p:ext uri="{BB962C8B-B14F-4D97-AF65-F5344CB8AC3E}">
        <p14:creationId xmlns:p14="http://schemas.microsoft.com/office/powerpoint/2010/main" val="2378451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latin typeface="David" panose="020E0502060401010101" pitchFamily="34" charset="-79"/>
                <a:cs typeface="David" panose="020E0502060401010101" pitchFamily="34" charset="-79"/>
              </a:rPr>
              <a:t>הצבת יעדים – האתגר </a:t>
            </a:r>
          </a:p>
        </p:txBody>
      </p:sp>
      <p:pic>
        <p:nvPicPr>
          <p:cNvPr id="1026"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מציין מיקום תוכן 2"/>
          <p:cNvSpPr txBox="1">
            <a:spLocks/>
          </p:cNvSpPr>
          <p:nvPr/>
        </p:nvSpPr>
        <p:spPr>
          <a:xfrm>
            <a:off x="609600" y="1752600"/>
            <a:ext cx="8229600" cy="4525963"/>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he-IL" dirty="0">
              <a:solidFill>
                <a:prstClr val="black"/>
              </a:solidFill>
            </a:endParaRPr>
          </a:p>
        </p:txBody>
      </p:sp>
      <p:sp>
        <p:nvSpPr>
          <p:cNvPr id="7" name="Text Box 8"/>
          <p:cNvSpPr txBox="1">
            <a:spLocks noChangeArrowheads="1"/>
          </p:cNvSpPr>
          <p:nvPr/>
        </p:nvSpPr>
        <p:spPr bwMode="auto">
          <a:xfrm>
            <a:off x="609600" y="2924944"/>
            <a:ext cx="7922840" cy="2062103"/>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85750" indent="-285750" eaLnBrk="1" fontAlgn="base" hangingPunct="1">
              <a:spcBef>
                <a:spcPct val="50000"/>
              </a:spcBef>
              <a:spcAft>
                <a:spcPct val="0"/>
              </a:spcAft>
              <a:buFont typeface="Wingdings" panose="05000000000000000000" pitchFamily="2" charset="2"/>
              <a:buChar char="q"/>
            </a:pPr>
            <a:r>
              <a:rPr lang="he-IL" altLang="he-IL" sz="1600" b="1" kern="0" dirty="0">
                <a:solidFill>
                  <a:prstClr val="black"/>
                </a:solidFill>
                <a:latin typeface="David" panose="020E0502060401010101" pitchFamily="34" charset="-79"/>
                <a:cs typeface="David" panose="020E0502060401010101" pitchFamily="34" charset="-79"/>
              </a:rPr>
              <a:t>מהו הרעיון המרכזי של הסרטון?</a:t>
            </a:r>
          </a:p>
          <a:p>
            <a:pPr marL="285750" indent="-285750" eaLnBrk="1" fontAlgn="base" hangingPunct="1">
              <a:spcBef>
                <a:spcPct val="50000"/>
              </a:spcBef>
              <a:spcAft>
                <a:spcPct val="0"/>
              </a:spcAft>
              <a:buFont typeface="Wingdings" panose="05000000000000000000" pitchFamily="2" charset="2"/>
              <a:buChar char="q"/>
            </a:pPr>
            <a:r>
              <a:rPr lang="he-IL" altLang="he-IL" sz="1600" b="1" kern="0" dirty="0">
                <a:solidFill>
                  <a:prstClr val="black"/>
                </a:solidFill>
                <a:latin typeface="David" panose="020E0502060401010101" pitchFamily="34" charset="-79"/>
                <a:cs typeface="David" panose="020E0502060401010101" pitchFamily="34" charset="-79"/>
              </a:rPr>
              <a:t>מהו המסר בסרטון? האם וכיצד הוא מתקשר לכל אחד ואחת מאתנו בחיי היומיום? בחיינו  כאנשי חינוך?</a:t>
            </a:r>
          </a:p>
          <a:p>
            <a:pPr marL="285750" indent="-285750" eaLnBrk="1" fontAlgn="base" hangingPunct="1">
              <a:spcBef>
                <a:spcPct val="50000"/>
              </a:spcBef>
              <a:spcAft>
                <a:spcPct val="0"/>
              </a:spcAft>
              <a:buFont typeface="Wingdings" panose="05000000000000000000" pitchFamily="2" charset="2"/>
              <a:buChar char="q"/>
            </a:pPr>
            <a:r>
              <a:rPr lang="he-IL" altLang="he-IL" sz="1600" b="1" kern="0" dirty="0">
                <a:solidFill>
                  <a:prstClr val="black"/>
                </a:solidFill>
                <a:latin typeface="David" panose="020E0502060401010101" pitchFamily="34" charset="-79"/>
                <a:cs typeface="David" panose="020E0502060401010101" pitchFamily="34" charset="-79"/>
              </a:rPr>
              <a:t>מה אנו למדים מהתנהגותה והתנהלותה של הספורטאית המועדת , נופלת, קמה וממשיכה?</a:t>
            </a:r>
          </a:p>
          <a:p>
            <a:pPr marL="285750" indent="-285750" eaLnBrk="1" fontAlgn="base" hangingPunct="1">
              <a:spcBef>
                <a:spcPct val="50000"/>
              </a:spcBef>
              <a:spcAft>
                <a:spcPct val="0"/>
              </a:spcAft>
              <a:buFont typeface="Wingdings" panose="05000000000000000000" pitchFamily="2" charset="2"/>
              <a:buChar char="q"/>
            </a:pPr>
            <a:r>
              <a:rPr lang="he-IL" altLang="he-IL" sz="1600" b="1" kern="0" dirty="0">
                <a:solidFill>
                  <a:prstClr val="black"/>
                </a:solidFill>
                <a:latin typeface="David" panose="020E0502060401010101" pitchFamily="34" charset="-79"/>
                <a:cs typeface="David" panose="020E0502060401010101" pitchFamily="34" charset="-79"/>
              </a:rPr>
              <a:t>מה אנו למדים על התנהלות שאר המתחרים?</a:t>
            </a:r>
          </a:p>
          <a:p>
            <a:pPr marL="285750" indent="-285750" eaLnBrk="1" fontAlgn="base" hangingPunct="1">
              <a:spcBef>
                <a:spcPct val="50000"/>
              </a:spcBef>
              <a:spcAft>
                <a:spcPct val="0"/>
              </a:spcAft>
              <a:buFont typeface="Wingdings" panose="05000000000000000000" pitchFamily="2" charset="2"/>
              <a:buChar char="q"/>
            </a:pPr>
            <a:r>
              <a:rPr lang="he-IL" altLang="he-IL" sz="1600" b="1" kern="0" dirty="0">
                <a:solidFill>
                  <a:prstClr val="black"/>
                </a:solidFill>
                <a:latin typeface="David" panose="020E0502060401010101" pitchFamily="34" charset="-79"/>
                <a:cs typeface="David" panose="020E0502060401010101" pitchFamily="34" charset="-79"/>
              </a:rPr>
              <a:t>כיצד הסרטון משקף הצטיינות / מצוינות? מהן התכונות הנדרשות לכך?</a:t>
            </a:r>
            <a:r>
              <a:rPr lang="en-US" altLang="he-IL" sz="1600" b="1" kern="0" dirty="0">
                <a:solidFill>
                  <a:prstClr val="black"/>
                </a:solidFill>
                <a:latin typeface="David" panose="020E0502060401010101" pitchFamily="34" charset="-79"/>
                <a:cs typeface="David" panose="020E0502060401010101" pitchFamily="34" charset="-79"/>
              </a:rPr>
              <a:t> </a:t>
            </a:r>
            <a:endParaRPr lang="he-IL" altLang="he-IL" sz="1600" b="1" kern="0" dirty="0">
              <a:solidFill>
                <a:prstClr val="black"/>
              </a:solidFill>
              <a:latin typeface="David" panose="020E0502060401010101" pitchFamily="34" charset="-79"/>
              <a:cs typeface="David" panose="020E0502060401010101" pitchFamily="34" charset="-79"/>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754159"/>
            <a:ext cx="104933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8190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lstStyle/>
          <a:p>
            <a:r>
              <a:rPr lang="he-IL" b="1" dirty="0">
                <a:latin typeface="David" panose="020E0502060401010101" pitchFamily="34" charset="-79"/>
                <a:cs typeface="David" panose="020E0502060401010101" pitchFamily="34" charset="-79"/>
              </a:rPr>
              <a:t>רכיבי המצוינות </a:t>
            </a:r>
            <a:r>
              <a:rPr lang="he-IL" sz="2000" b="1" dirty="0">
                <a:latin typeface="David" panose="020E0502060401010101" pitchFamily="34" charset="-79"/>
                <a:cs typeface="David" panose="020E0502060401010101" pitchFamily="34" charset="-79"/>
                <a:hlinkClick r:id="rId4"/>
              </a:rPr>
              <a:t>(רות </a:t>
            </a:r>
            <a:r>
              <a:rPr lang="he-IL" sz="2000" b="1" dirty="0" err="1">
                <a:latin typeface="David" panose="020E0502060401010101" pitchFamily="34" charset="-79"/>
                <a:cs typeface="David" panose="020E0502060401010101" pitchFamily="34" charset="-79"/>
                <a:hlinkClick r:id="rId4"/>
              </a:rPr>
              <a:t>צפרוני</a:t>
            </a:r>
            <a:r>
              <a:rPr lang="he-IL" sz="2000" b="1" dirty="0">
                <a:latin typeface="David" panose="020E0502060401010101" pitchFamily="34" charset="-79"/>
                <a:cs typeface="David" panose="020E0502060401010101" pitchFamily="34" charset="-79"/>
                <a:hlinkClick r:id="rId4"/>
              </a:rPr>
              <a:t>)</a:t>
            </a:r>
            <a:endParaRPr lang="he-IL" sz="2000" b="1" dirty="0">
              <a:latin typeface="David" panose="020E0502060401010101" pitchFamily="34" charset="-79"/>
              <a:cs typeface="David" panose="020E0502060401010101" pitchFamily="34" charset="-79"/>
            </a:endParaRPr>
          </a:p>
        </p:txBody>
      </p:sp>
      <p:sp>
        <p:nvSpPr>
          <p:cNvPr id="5" name="מציין מיקום תוכן 4"/>
          <p:cNvSpPr>
            <a:spLocks noGrp="1"/>
          </p:cNvSpPr>
          <p:nvPr>
            <p:ph idx="1"/>
          </p:nvPr>
        </p:nvSpPr>
        <p:spPr/>
        <p:txBody>
          <a:bodyPr>
            <a:noAutofit/>
          </a:bodyPr>
          <a:lstStyle/>
          <a:p>
            <a:pPr>
              <a:buFont typeface="Wingdings" panose="05000000000000000000" pitchFamily="2" charset="2"/>
              <a:buChar char="q"/>
            </a:pPr>
            <a:r>
              <a:rPr lang="he-IL" sz="2000" b="1" dirty="0">
                <a:latin typeface="David" panose="020E0502060401010101" pitchFamily="34" charset="-79"/>
                <a:cs typeface="David" panose="020E0502060401010101" pitchFamily="34" charset="-79"/>
              </a:rPr>
              <a:t>בסיס של יכולת קיימת - </a:t>
            </a:r>
            <a:r>
              <a:rPr lang="he-IL" sz="2000" dirty="0">
                <a:latin typeface="David" panose="020E0502060401010101" pitchFamily="34" charset="-79"/>
                <a:cs typeface="David" panose="020E0502060401010101" pitchFamily="34" charset="-79"/>
              </a:rPr>
              <a:t>כישרון מסוים או מגוון יכולות הרלוונטיות לתחום.</a:t>
            </a:r>
          </a:p>
          <a:p>
            <a:pPr>
              <a:buFont typeface="Wingdings" panose="05000000000000000000" pitchFamily="2" charset="2"/>
              <a:buChar char="q"/>
            </a:pPr>
            <a:r>
              <a:rPr lang="he-IL" sz="2000" b="1" dirty="0">
                <a:latin typeface="David" panose="020E0502060401010101" pitchFamily="34" charset="-79"/>
                <a:cs typeface="David" panose="020E0502060401010101" pitchFamily="34" charset="-79"/>
              </a:rPr>
              <a:t>נחישות - </a:t>
            </a:r>
            <a:r>
              <a:rPr lang="he-IL" sz="2000" dirty="0">
                <a:latin typeface="David" panose="020E0502060401010101" pitchFamily="34" charset="-79"/>
                <a:cs typeface="David" panose="020E0502060401010101" pitchFamily="34" charset="-79"/>
              </a:rPr>
              <a:t>חתירה החלטית להשגת המטרה. נכונות להמשיך ולנסות, פעם אחר פעם, עד לתוצאה הרצויה.</a:t>
            </a:r>
          </a:p>
          <a:p>
            <a:pPr>
              <a:buFont typeface="Wingdings" panose="05000000000000000000" pitchFamily="2" charset="2"/>
              <a:buChar char="q"/>
            </a:pPr>
            <a:r>
              <a:rPr lang="he-IL" sz="2000" b="1" dirty="0">
                <a:latin typeface="David" panose="020E0502060401010101" pitchFamily="34" charset="-79"/>
                <a:cs typeface="David" panose="020E0502060401010101" pitchFamily="34" charset="-79"/>
              </a:rPr>
              <a:t>אחריות ומחויבות -</a:t>
            </a:r>
            <a:r>
              <a:rPr lang="he-IL" sz="2000" dirty="0">
                <a:latin typeface="David" panose="020E0502060401010101" pitchFamily="34" charset="-79"/>
                <a:cs typeface="David" panose="020E0502060401010101" pitchFamily="34" charset="-79"/>
              </a:rPr>
              <a:t> להשקעה. למאמץ, לריכוז המשאבים. לתשלום מחירים בדרך.</a:t>
            </a:r>
          </a:p>
          <a:p>
            <a:pPr>
              <a:buFont typeface="Wingdings" panose="05000000000000000000" pitchFamily="2" charset="2"/>
              <a:buChar char="q"/>
            </a:pPr>
            <a:r>
              <a:rPr lang="he-IL" sz="2000" b="1" dirty="0">
                <a:latin typeface="David" panose="020E0502060401010101" pitchFamily="34" charset="-79"/>
                <a:cs typeface="David" panose="020E0502060401010101" pitchFamily="34" charset="-79"/>
              </a:rPr>
              <a:t>התמדה -</a:t>
            </a:r>
            <a:r>
              <a:rPr lang="he-IL" sz="2000" dirty="0">
                <a:latin typeface="David" panose="020E0502060401010101" pitchFamily="34" charset="-79"/>
                <a:cs typeface="David" panose="020E0502060401010101" pitchFamily="34" charset="-79"/>
              </a:rPr>
              <a:t> עבודה שיטתית על פי מתודולוגיה סדורה, תוך בחינה ושיפור מתמידים.</a:t>
            </a:r>
          </a:p>
          <a:p>
            <a:pPr>
              <a:buFont typeface="Wingdings" panose="05000000000000000000" pitchFamily="2" charset="2"/>
              <a:buChar char="q"/>
            </a:pPr>
            <a:r>
              <a:rPr lang="he-IL" sz="2000" b="1" dirty="0">
                <a:latin typeface="David" panose="020E0502060401010101" pitchFamily="34" charset="-79"/>
                <a:cs typeface="David" panose="020E0502060401010101" pitchFamily="34" charset="-79"/>
              </a:rPr>
              <a:t>תבונה</a:t>
            </a:r>
            <a:endParaRPr lang="he-IL" sz="2000" dirty="0">
              <a:latin typeface="David" panose="020E0502060401010101" pitchFamily="34" charset="-79"/>
              <a:cs typeface="David" panose="020E0502060401010101" pitchFamily="34" charset="-79"/>
            </a:endParaRPr>
          </a:p>
          <a:p>
            <a:pPr>
              <a:buFont typeface="Wingdings" panose="05000000000000000000" pitchFamily="2" charset="2"/>
              <a:buChar char="q"/>
            </a:pPr>
            <a:r>
              <a:rPr lang="he-IL" sz="2000" b="1" dirty="0">
                <a:latin typeface="David" panose="020E0502060401010101" pitchFamily="34" charset="-79"/>
                <a:cs typeface="David" panose="020E0502060401010101" pitchFamily="34" charset="-79"/>
              </a:rPr>
              <a:t>מוטיבציה</a:t>
            </a:r>
            <a:endParaRPr lang="he-IL" sz="2000" dirty="0">
              <a:latin typeface="David" panose="020E0502060401010101" pitchFamily="34" charset="-79"/>
              <a:cs typeface="David" panose="020E0502060401010101" pitchFamily="34" charset="-79"/>
            </a:endParaRPr>
          </a:p>
          <a:p>
            <a:pPr>
              <a:buFont typeface="Wingdings" panose="05000000000000000000" pitchFamily="2" charset="2"/>
              <a:buChar char="q"/>
            </a:pPr>
            <a:r>
              <a:rPr lang="he-IL" sz="2000" b="1" dirty="0">
                <a:latin typeface="David" panose="020E0502060401010101" pitchFamily="34" charset="-79"/>
                <a:cs typeface="David" panose="020E0502060401010101" pitchFamily="34" charset="-79"/>
              </a:rPr>
              <a:t>אמונה - </a:t>
            </a:r>
            <a:r>
              <a:rPr lang="he-IL" sz="2000" dirty="0">
                <a:latin typeface="David" panose="020E0502060401010101" pitchFamily="34" charset="-79"/>
                <a:cs typeface="David" panose="020E0502060401010101" pitchFamily="34" charset="-79"/>
              </a:rPr>
              <a:t>בעצמי. בעשייה. בדרך. ברעיון. בכיוון. בתוצאה.</a:t>
            </a:r>
          </a:p>
          <a:p>
            <a:pPr>
              <a:buFont typeface="Wingdings" panose="05000000000000000000" pitchFamily="2" charset="2"/>
              <a:buChar char="q"/>
            </a:pPr>
            <a:r>
              <a:rPr lang="he-IL" sz="2000" b="1" dirty="0">
                <a:latin typeface="David" panose="020E0502060401010101" pitchFamily="34" charset="-79"/>
                <a:cs typeface="David" panose="020E0502060401010101" pitchFamily="34" charset="-79"/>
              </a:rPr>
              <a:t>רגישות -</a:t>
            </a:r>
            <a:r>
              <a:rPr lang="he-IL" sz="2000" dirty="0">
                <a:latin typeface="David" panose="020E0502060401010101" pitchFamily="34" charset="-79"/>
                <a:cs typeface="David" panose="020E0502060401010101" pitchFamily="34" charset="-79"/>
              </a:rPr>
              <a:t> הקשבה והבנה כלפי תהליכים. כלפי אנשים. כלפי מצבים. כלפי דקויות ופרטים קטנים.</a:t>
            </a:r>
          </a:p>
          <a:p>
            <a:pPr>
              <a:buFont typeface="Wingdings" panose="05000000000000000000" pitchFamily="2" charset="2"/>
              <a:buChar char="q"/>
            </a:pPr>
            <a:r>
              <a:rPr lang="he-IL" sz="2000" b="1" dirty="0">
                <a:latin typeface="David" panose="020E0502060401010101" pitchFamily="34" charset="-79"/>
                <a:cs typeface="David" panose="020E0502060401010101" pitchFamily="34" charset="-79"/>
              </a:rPr>
              <a:t>סבלנות וסובלנות - </a:t>
            </a:r>
            <a:r>
              <a:rPr lang="he-IL" sz="2000" dirty="0">
                <a:latin typeface="David" panose="020E0502060401010101" pitchFamily="34" charset="-79"/>
                <a:cs typeface="David" panose="020E0502060401010101" pitchFamily="34" charset="-79"/>
              </a:rPr>
              <a:t>אורך רוח לתוצאות לא רצויות. לגורמים בלתי צפויים. לעיכובים. לאילוצים ונסיבות.</a:t>
            </a:r>
          </a:p>
          <a:p>
            <a:pPr>
              <a:buFont typeface="Wingdings" panose="05000000000000000000" pitchFamily="2" charset="2"/>
              <a:buChar char="q"/>
            </a:pPr>
            <a:r>
              <a:rPr lang="he-IL" sz="2000" b="1" dirty="0">
                <a:latin typeface="David" panose="020E0502060401010101" pitchFamily="34" charset="-79"/>
                <a:cs typeface="David" panose="020E0502060401010101" pitchFamily="34" charset="-79"/>
              </a:rPr>
              <a:t>דוגמה אישית - </a:t>
            </a:r>
            <a:r>
              <a:rPr lang="he-IL" sz="2000" dirty="0">
                <a:latin typeface="David" panose="020E0502060401010101" pitchFamily="34" charset="-79"/>
                <a:cs typeface="David" panose="020E0502060401010101" pitchFamily="34" charset="-79"/>
              </a:rPr>
              <a:t>להוות דוגמה אישית לחברים לעבודה, לשותפי הדרך. לסביבה. להוביל.</a:t>
            </a:r>
          </a:p>
        </p:txBody>
      </p:sp>
      <p:pic>
        <p:nvPicPr>
          <p:cNvPr id="6" name="תמונה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6126163"/>
            <a:ext cx="1048876" cy="532829"/>
          </a:xfrm>
          <a:prstGeom prst="rect">
            <a:avLst/>
          </a:prstGeom>
        </p:spPr>
      </p:pic>
    </p:spTree>
    <p:extLst>
      <p:ext uri="{BB962C8B-B14F-4D97-AF65-F5344CB8AC3E}">
        <p14:creationId xmlns:p14="http://schemas.microsoft.com/office/powerpoint/2010/main" val="153331404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1045</Words>
  <Application>Microsoft Office PowerPoint</Application>
  <PresentationFormat>‫הצגה על המסך (4:3)</PresentationFormat>
  <Paragraphs>109</Paragraphs>
  <Slides>17</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17</vt:i4>
      </vt:variant>
    </vt:vector>
  </HeadingPairs>
  <TitlesOfParts>
    <vt:vector size="18" baseType="lpstr">
      <vt:lpstr>ערכת נושא Office</vt:lpstr>
      <vt:lpstr>שערים למצוינות </vt:lpstr>
      <vt:lpstr>כל ישראל חברים </vt:lpstr>
      <vt:lpstr>החטיבה למצוינות חינוכית</vt:lpstr>
      <vt:lpstr>שערים למצוינות</vt:lpstr>
      <vt:lpstr>מה בין מיצוי, מצוינות והצטיינות? </vt:lpstr>
      <vt:lpstr>ננסה להשיב על השאלה ולדון בה  מתוך התנסות </vt:lpstr>
      <vt:lpstr>מה בין מיצוי, מצוינות והצטיינות? </vt:lpstr>
      <vt:lpstr>הצבת יעדים – האתגר </vt:lpstr>
      <vt:lpstr>רכיבי המצוינות (רות צפרוני)</vt:lpstr>
      <vt:lpstr>"רק על עצמי לספר ידעתי"   </vt:lpstr>
      <vt:lpstr>תרבות של מצוינות בבית הספר</vt:lpstr>
      <vt:lpstr>שערים למצוינות - מטרות </vt:lpstr>
      <vt:lpstr>ליווי מקצועי</vt:lpstr>
      <vt:lpstr>יום שיא</vt:lpstr>
      <vt:lpstr>מצגת של PowerPoint‏</vt:lpstr>
      <vt:lpstr>מה ייחשב כהצלחה? </vt:lpstr>
      <vt:lpstr>צידה לדרך...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שערים למצוינות</dc:title>
  <dc:creator>Rahamim</dc:creator>
  <cp:lastModifiedBy>sarit</cp:lastModifiedBy>
  <cp:revision>24</cp:revision>
  <dcterms:created xsi:type="dcterms:W3CDTF">2017-09-09T23:45:59Z</dcterms:created>
  <dcterms:modified xsi:type="dcterms:W3CDTF">2024-12-12T07:37:39Z</dcterms:modified>
</cp:coreProperties>
</file>