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notesMasterIdLst>
    <p:notesMasterId r:id="rId31"/>
  </p:notesMasterIdLst>
  <p:sldIdLst>
    <p:sldId id="290" r:id="rId3"/>
    <p:sldId id="386" r:id="rId4"/>
    <p:sldId id="387" r:id="rId5"/>
    <p:sldId id="374" r:id="rId6"/>
    <p:sldId id="375" r:id="rId7"/>
    <p:sldId id="388" r:id="rId8"/>
    <p:sldId id="371" r:id="rId9"/>
    <p:sldId id="372" r:id="rId10"/>
    <p:sldId id="373" r:id="rId11"/>
    <p:sldId id="389" r:id="rId12"/>
    <p:sldId id="376" r:id="rId13"/>
    <p:sldId id="377" r:id="rId14"/>
    <p:sldId id="378" r:id="rId15"/>
    <p:sldId id="379" r:id="rId16"/>
    <p:sldId id="380" r:id="rId17"/>
    <p:sldId id="381" r:id="rId18"/>
    <p:sldId id="382" r:id="rId19"/>
    <p:sldId id="383" r:id="rId20"/>
    <p:sldId id="384" r:id="rId21"/>
    <p:sldId id="385" r:id="rId22"/>
    <p:sldId id="390" r:id="rId23"/>
    <p:sldId id="392" r:id="rId24"/>
    <p:sldId id="327" r:id="rId25"/>
    <p:sldId id="357" r:id="rId26"/>
    <p:sldId id="358" r:id="rId27"/>
    <p:sldId id="359" r:id="rId28"/>
    <p:sldId id="360" r:id="rId29"/>
    <p:sldId id="3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67" d="100"/>
          <a:sy n="67" d="100"/>
        </p:scale>
        <p:origin x="52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5004119-6E70-4FFD-BBB4-6117C669A6F7}" type="datetimeFigureOut">
              <a:rPr lang="he-IL" smtClean="0"/>
              <a:t>י'/כסלו/תשפ"ה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575E840-AA27-4CEB-A7CB-D52F5C166B57}" type="slidenum">
              <a:rPr lang="he-IL" smtClean="0"/>
              <a:t>‹#›</a:t>
            </a:fld>
            <a:endParaRPr lang="he-IL"/>
          </a:p>
        </p:txBody>
      </p:sp>
    </p:spTree>
    <p:extLst>
      <p:ext uri="{BB962C8B-B14F-4D97-AF65-F5344CB8AC3E}">
        <p14:creationId xmlns:p14="http://schemas.microsoft.com/office/powerpoint/2010/main" val="2982641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2563-7D3A-49D4-A273-E6FCD6BA5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3E403-E1B3-496A-BFEF-E25BE000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7E6B7-44AC-4E83-967E-C191E6BB0A1B}"/>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588587-76BA-4B8A-881F-5A59EFEFD1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9B8CBA4-70E6-4AB4-AC66-7476DB63F539}"/>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4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C733-BE0E-44C2-8EA0-A55E129D8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6A15C-EF2D-46D9-B0E5-3D4FEAFFA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1AC3-0D9E-4F01-BD90-47B8693C9CA2}"/>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9BB90B-C008-452F-B97B-4181D01F20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AAEA339-02DC-48AC-A983-FE3F0C02B813}"/>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4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6CA5B-1D2E-492F-9CD5-5B245DDE85B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B682C7-8A9E-4F49-B71E-FE5A5C8C1501}"/>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6342-E09B-483C-B454-C10A4ED60FE9}"/>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91E2AE-7F68-4708-93D6-84541B0949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052C1FB-8559-4F10-8F02-D6DC9CE08908}"/>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874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2563-7D3A-49D4-A273-E6FCD6BA5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3E403-E1B3-496A-BFEF-E25BE000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7E6B7-44AC-4E83-967E-C191E6BB0A1B}"/>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588587-76BA-4B8A-881F-5A59EFEFD1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9B8CBA4-70E6-4AB4-AC66-7476DB63F539}"/>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94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905D-659B-4904-92C9-4679D9760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C3798-EBFF-432E-BAA9-7525D2077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FE41B-FB55-4071-A0C7-087C12823505}"/>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A096E8-9716-4312-AE55-9DE05CFBCB8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EEABA9-7965-44CA-B82C-751B2AA4FB69}"/>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8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3C54-5BC2-4871-AF23-281E9669D9FC}"/>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1B6CD-CEA7-4337-B60E-168159D77A5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4C8DA-FA69-445C-B97C-35FE26101921}"/>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D1E62B-83FF-4071-BF06-AD157371F0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97F5390-12FE-4418-8F3B-5F57C7CB15E6}"/>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24AD-78CC-4D9F-9322-CC7C26D49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60163-CB8E-42FB-BA0A-66F71BA31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EEAA7-FE48-449A-8B22-44648A4B96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1CE0B-8D3F-4524-B549-D8E63E829998}"/>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0DA1723-5103-46AF-B511-AA26D79014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7357D02-A0B2-41CC-827E-E8C04BBDED94}"/>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09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13A0-2323-4D64-99AF-8522EBE589D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F9CA-8381-4A62-99D6-9517D283978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6AC65-8B75-41D8-ADA6-6FE0DA0630D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C8323-42BC-4339-800B-633CF50D427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DED35-BF75-48CD-BE1F-4DC651746673}"/>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93577-AF3E-4627-AF89-3C403B5D3788}"/>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BA5BAAD-1655-4657-A55A-B2F474F1AE1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0538916-4814-42CA-A3F4-C7AB7A63DC11}"/>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17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F183-3A8B-4060-90BB-7B7054BCC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21F5D-1DCB-49D8-8762-77B6C9C639BA}"/>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E1B23F8-0C13-4300-A7F8-9E90B48E9D5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60FD1AB-299E-4526-BF72-BC53C293B48A}"/>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704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3B809-F31A-4475-B33D-7EC6B6949C49}"/>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159AD28-3742-42B8-868E-E666CC39AC6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A5E934-F405-4AEC-B683-9B04E58C927D}"/>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683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A23C-5663-48F1-AAA1-08C0A583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06B69F-25EE-41BB-943D-B2023FF37FE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B0F9A-CEAB-4506-BD3D-D10180E53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DD0ED-7786-4725-B373-F2A7DDB0EFCC}"/>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76FE4A6-874E-4BC2-B178-90EF35F1599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116386-53FF-4F1F-9A40-A4E496B3EC76}"/>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905D-659B-4904-92C9-4679D97601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C3798-EBFF-432E-BAA9-7525D2077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FE41B-FB55-4071-A0C7-087C12823505}"/>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A096E8-9716-4312-AE55-9DE05CFBCB8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EEABA9-7965-44CA-B82C-751B2AA4FB69}"/>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00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7EB2-F435-4857-8F9D-9DC679004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C0029-86C3-427F-AC4C-0AF5A3561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239E0D-ADB4-4D43-BA45-4C325255E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7A5CD-D555-46F8-9A58-206E63CA8F94}"/>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4CF2788-3EBA-47C7-B089-51AF9231A84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4A5E310-D555-4557-A3A7-9892DFA991B4}"/>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23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C733-BE0E-44C2-8EA0-A55E129D8E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6A15C-EF2D-46D9-B0E5-3D4FEAFFA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1AC3-0D9E-4F01-BD90-47B8693C9CA2}"/>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9BB90B-C008-452F-B97B-4181D01F20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AAEA339-02DC-48AC-A983-FE3F0C02B813}"/>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09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6CA5B-1D2E-492F-9CD5-5B245DDE85B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B682C7-8A9E-4F49-B71E-FE5A5C8C1501}"/>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6342-E09B-483C-B454-C10A4ED60FE9}"/>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91E2AE-7F68-4708-93D6-84541B0949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052C1FB-8559-4F10-8F02-D6DC9CE08908}"/>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3C54-5BC2-4871-AF23-281E9669D9FC}"/>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1B6CD-CEA7-4337-B60E-168159D77A5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4C8DA-FA69-445C-B97C-35FE26101921}"/>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D1E62B-83FF-4071-BF06-AD157371F0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97F5390-12FE-4418-8F3B-5F57C7CB15E6}"/>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24AD-78CC-4D9F-9322-CC7C26D49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60163-CB8E-42FB-BA0A-66F71BA31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EEAA7-FE48-449A-8B22-44648A4B96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1CE0B-8D3F-4524-B549-D8E63E829998}"/>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0DA1723-5103-46AF-B511-AA26D79014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7357D02-A0B2-41CC-827E-E8C04BBDED94}"/>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8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13A0-2323-4D64-99AF-8522EBE589D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F9CA-8381-4A62-99D6-9517D283978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6AC65-8B75-41D8-ADA6-6FE0DA0630D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C8323-42BC-4339-800B-633CF50D427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DED35-BF75-48CD-BE1F-4DC651746673}"/>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93577-AF3E-4627-AF89-3C403B5D3788}"/>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BA5BAAD-1655-4657-A55A-B2F474F1AE1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0538916-4814-42CA-A3F4-C7AB7A63DC11}"/>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0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F183-3A8B-4060-90BB-7B7054BCC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21F5D-1DCB-49D8-8762-77B6C9C639BA}"/>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E1B23F8-0C13-4300-A7F8-9E90B48E9D5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60FD1AB-299E-4526-BF72-BC53C293B48A}"/>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83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3B809-F31A-4475-B33D-7EC6B6949C49}"/>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159AD28-3742-42B8-868E-E666CC39AC6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A5E934-F405-4AEC-B683-9B04E58C927D}"/>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1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A23C-5663-48F1-AAA1-08C0A583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06B69F-25EE-41BB-943D-B2023FF37FE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B0F9A-CEAB-4506-BD3D-D10180E53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DD0ED-7786-4725-B373-F2A7DDB0EFCC}"/>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76FE4A6-874E-4BC2-B178-90EF35F1599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116386-53FF-4F1F-9A40-A4E496B3EC76}"/>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2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7EB2-F435-4857-8F9D-9DC679004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C0029-86C3-427F-AC4C-0AF5A3561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239E0D-ADB4-4D43-BA45-4C325255E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7A5CD-D555-46F8-9A58-206E63CA8F94}"/>
              </a:ext>
            </a:extLst>
          </p:cNvPr>
          <p:cNvSpPr>
            <a:spLocks noGrp="1"/>
          </p:cNvSpPr>
          <p:nvPr>
            <p:ph type="dt" sz="half" idx="10"/>
          </p:nvPr>
        </p:nvSpPr>
        <p:spPr/>
        <p:txBody>
          <a:body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4CF2788-3EBA-47C7-B089-51AF9231A84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4A5E310-D555-4557-A3A7-9892DFA991B4}"/>
              </a:ext>
            </a:extLst>
          </p:cNvPr>
          <p:cNvSpPr>
            <a:spLocks noGrp="1"/>
          </p:cNvSpPr>
          <p:nvPr>
            <p:ph type="sldNum" sz="quarter" idx="12"/>
          </p:nvPr>
        </p:nvSpPr>
        <p:spPr/>
        <p:txBody>
          <a:body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27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8C3A4-8FC2-411A-8345-699A437677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D4C24-983F-4994-B755-7D9A31D5C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72A9B-FACC-41BA-989B-6B12A52F36E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C86DD2-C034-42EA-A8DE-F1331E5FF239}"/>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82EA5E-9076-4322-9744-67F0DC738B0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84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8C3A4-8FC2-411A-8345-699A437677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D4C24-983F-4994-B755-7D9A31D5C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72A9B-FACC-41BA-989B-6B12A52F36E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CACC6-83A6-4E7E-8E53-2F82585ACF1E}" type="datetimeFigureOut">
              <a:rPr lang="en-US" smtClean="0">
                <a:solidFill>
                  <a:prstClr val="black">
                    <a:tint val="75000"/>
                  </a:prstClr>
                </a:solidFill>
              </a:rPr>
              <a:pPr/>
              <a:t>12/11/2024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C86DD2-C034-42EA-A8DE-F1331E5FF239}"/>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82EA5E-9076-4322-9744-67F0DC738B0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312D3-71FE-4ADD-9904-78F3D2EF7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768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ACfHzEUjzt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ed.com/talks/carol_dweck_the_power_of_believing_that_you_can_improve/transcript?language=h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utizifroni.co.il/%D7%9E%D7%A6%D7%95%D7%99%D7%A0%D7%95%D7%AA-%D7%A8%D7%95%D7%AA%D7%99-%D7%A6%D7%A4%D7%A8%D7%95%D7%A0%D7%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318336" y="1288169"/>
            <a:ext cx="9433249" cy="4278094"/>
          </a:xfrm>
          <a:prstGeom prst="rect">
            <a:avLst/>
          </a:prstGeom>
          <a:noFill/>
        </p:spPr>
        <p:txBody>
          <a:bodyPr wrap="square" rtlCol="1">
            <a:spAutoFit/>
          </a:bodyPr>
          <a:lstStyle/>
          <a:p>
            <a:pPr algn="r"/>
            <a:r>
              <a:rPr lang="he-IL" sz="8000" b="1" dirty="0">
                <a:solidFill>
                  <a:srgbClr val="00B0F0"/>
                </a:solidFill>
                <a:latin typeface="Gisha" panose="020B0502040204020203" pitchFamily="34" charset="-79"/>
                <a:cs typeface="Gisha" panose="020B0502040204020203" pitchFamily="34" charset="-79"/>
              </a:rPr>
              <a:t>מ</a:t>
            </a:r>
            <a:r>
              <a:rPr lang="he-IL" sz="5400" b="1" dirty="0">
                <a:solidFill>
                  <a:srgbClr val="00B0F0"/>
                </a:solidFill>
                <a:latin typeface="Gisha" panose="020B0502040204020203" pitchFamily="34" charset="-79"/>
                <a:cs typeface="Gisha" panose="020B0502040204020203" pitchFamily="34" charset="-79"/>
              </a:rPr>
              <a:t>צוינות</a:t>
            </a:r>
          </a:p>
          <a:p>
            <a:pPr algn="r"/>
            <a:r>
              <a:rPr lang="he-IL" sz="8000" b="1" dirty="0">
                <a:solidFill>
                  <a:srgbClr val="00B0F0"/>
                </a:solidFill>
                <a:latin typeface="Gisha" panose="020B0502040204020203" pitchFamily="34" charset="-79"/>
                <a:cs typeface="Gisha" panose="020B0502040204020203" pitchFamily="34" charset="-79"/>
              </a:rPr>
              <a:t>מ</a:t>
            </a:r>
            <a:r>
              <a:rPr lang="he-IL" sz="5400" b="1" dirty="0">
                <a:solidFill>
                  <a:srgbClr val="00B0F0"/>
                </a:solidFill>
                <a:latin typeface="Gisha" panose="020B0502040204020203" pitchFamily="34" charset="-79"/>
                <a:cs typeface="Gisha" panose="020B0502040204020203" pitchFamily="34" charset="-79"/>
              </a:rPr>
              <a:t>וטיבציה </a:t>
            </a:r>
          </a:p>
          <a:p>
            <a:pPr algn="r"/>
            <a:r>
              <a:rPr lang="he-IL" sz="8000" b="1" dirty="0">
                <a:solidFill>
                  <a:srgbClr val="00B0F0"/>
                </a:solidFill>
                <a:latin typeface="Gisha" panose="020B0502040204020203" pitchFamily="34" charset="-79"/>
                <a:cs typeface="Gisha" panose="020B0502040204020203" pitchFamily="34" charset="-79"/>
              </a:rPr>
              <a:t>מ</a:t>
            </a:r>
            <a:r>
              <a:rPr lang="he-IL" sz="5400" b="1" dirty="0">
                <a:solidFill>
                  <a:srgbClr val="00B0F0"/>
                </a:solidFill>
                <a:latin typeface="Gisha" panose="020B0502040204020203" pitchFamily="34" charset="-79"/>
                <a:cs typeface="Gisha" panose="020B0502040204020203" pitchFamily="34" charset="-79"/>
              </a:rPr>
              <a:t>שוב </a:t>
            </a:r>
          </a:p>
          <a:p>
            <a:pPr algn="r"/>
            <a:endParaRPr lang="he-IL" sz="1600" b="1" dirty="0">
              <a:solidFill>
                <a:srgbClr val="FF0000"/>
              </a:solidFill>
              <a:latin typeface="Gisha" panose="020B0502040204020203" pitchFamily="34" charset="-79"/>
              <a:cs typeface="Gisha" panose="020B0502040204020203" pitchFamily="34" charset="-79"/>
              <a:hlinkClick r:id="rId2"/>
            </a:endParaRPr>
          </a:p>
          <a:p>
            <a:pPr algn="r"/>
            <a:r>
              <a:rPr lang="he-IL" sz="1600" b="1" dirty="0">
                <a:solidFill>
                  <a:srgbClr val="FF0000"/>
                </a:solidFill>
                <a:latin typeface="Gisha" panose="020B0502040204020203" pitchFamily="34" charset="-79"/>
                <a:cs typeface="Gisha" panose="020B0502040204020203" pitchFamily="34" charset="-79"/>
                <a:hlinkClick r:id="rId2"/>
              </a:rPr>
              <a:t>מה-מם פרסומת </a:t>
            </a:r>
            <a:endParaRPr lang="he-IL" sz="1600" b="1" dirty="0">
              <a:solidFill>
                <a:srgbClr val="FF0000"/>
              </a:solidFill>
              <a:latin typeface="Gisha" panose="020B0502040204020203" pitchFamily="34" charset="-79"/>
              <a:cs typeface="Gisha" panose="020B0502040204020203" pitchFamily="34" charset="-79"/>
            </a:endParaRPr>
          </a:p>
        </p:txBody>
      </p:sp>
      <p:pic>
        <p:nvPicPr>
          <p:cNvPr id="3" name="תמונה 2"/>
          <p:cNvPicPr>
            <a:picLocks noChangeAspect="1"/>
          </p:cNvPicPr>
          <p:nvPr/>
        </p:nvPicPr>
        <p:blipFill>
          <a:blip r:embed="rId3"/>
          <a:stretch>
            <a:fillRect/>
          </a:stretch>
        </p:blipFill>
        <p:spPr>
          <a:xfrm>
            <a:off x="741425" y="822861"/>
            <a:ext cx="4653535" cy="4839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787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70C0"/>
                </a:solidFill>
                <a:latin typeface="Gisha" panose="020B0502040204020203" pitchFamily="34" charset="-79"/>
                <a:cs typeface="Gisha" panose="020B0502040204020203" pitchFamily="34" charset="-79"/>
              </a:rPr>
              <a:t>חשיבה מתפתחת – קרול דואק </a:t>
            </a:r>
          </a:p>
        </p:txBody>
      </p:sp>
      <p:pic>
        <p:nvPicPr>
          <p:cNvPr id="4" name="תמונה 3">
            <a:hlinkClick r:id="rId2"/>
          </p:cNvPr>
          <p:cNvPicPr>
            <a:picLocks noChangeAspect="1"/>
          </p:cNvPicPr>
          <p:nvPr/>
        </p:nvPicPr>
        <p:blipFill>
          <a:blip r:embed="rId3"/>
          <a:stretch>
            <a:fillRect/>
          </a:stretch>
        </p:blipFill>
        <p:spPr>
          <a:xfrm>
            <a:off x="1711334" y="1482874"/>
            <a:ext cx="8471757" cy="5010178"/>
          </a:xfrm>
          <a:prstGeom prst="rect">
            <a:avLst/>
          </a:prstGeom>
        </p:spPr>
      </p:pic>
    </p:spTree>
    <p:extLst>
      <p:ext uri="{BB962C8B-B14F-4D97-AF65-F5344CB8AC3E}">
        <p14:creationId xmlns:p14="http://schemas.microsoft.com/office/powerpoint/2010/main" val="284985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681643" y="214331"/>
            <a:ext cx="10931237" cy="6543917"/>
          </a:xfrm>
          <a:prstGeom prst="rect">
            <a:avLst/>
          </a:prstGeom>
        </p:spPr>
      </p:pic>
    </p:spTree>
    <p:extLst>
      <p:ext uri="{BB962C8B-B14F-4D97-AF65-F5344CB8AC3E}">
        <p14:creationId xmlns:p14="http://schemas.microsoft.com/office/powerpoint/2010/main" val="3367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039091" y="0"/>
            <a:ext cx="9904028" cy="6958676"/>
          </a:xfrm>
          <a:prstGeom prst="rect">
            <a:avLst/>
          </a:prstGeom>
        </p:spPr>
      </p:pic>
    </p:spTree>
    <p:extLst>
      <p:ext uri="{BB962C8B-B14F-4D97-AF65-F5344CB8AC3E}">
        <p14:creationId xmlns:p14="http://schemas.microsoft.com/office/powerpoint/2010/main" val="87864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718651" y="70969"/>
            <a:ext cx="10293240" cy="6716062"/>
          </a:xfrm>
          <a:prstGeom prst="rect">
            <a:avLst/>
          </a:prstGeom>
        </p:spPr>
      </p:pic>
    </p:spTree>
    <p:extLst>
      <p:ext uri="{BB962C8B-B14F-4D97-AF65-F5344CB8AC3E}">
        <p14:creationId xmlns:p14="http://schemas.microsoft.com/office/powerpoint/2010/main" val="349785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775809" y="261495"/>
            <a:ext cx="8640381" cy="6335009"/>
          </a:xfrm>
          <a:prstGeom prst="rect">
            <a:avLst/>
          </a:prstGeom>
        </p:spPr>
      </p:pic>
    </p:spTree>
    <p:extLst>
      <p:ext uri="{BB962C8B-B14F-4D97-AF65-F5344CB8AC3E}">
        <p14:creationId xmlns:p14="http://schemas.microsoft.com/office/powerpoint/2010/main" val="175236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561467" y="75732"/>
            <a:ext cx="9069066" cy="6706536"/>
          </a:xfrm>
          <a:prstGeom prst="rect">
            <a:avLst/>
          </a:prstGeom>
        </p:spPr>
      </p:pic>
    </p:spTree>
    <p:extLst>
      <p:ext uri="{BB962C8B-B14F-4D97-AF65-F5344CB8AC3E}">
        <p14:creationId xmlns:p14="http://schemas.microsoft.com/office/powerpoint/2010/main" val="399068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90046" y="309127"/>
            <a:ext cx="9011908" cy="6239746"/>
          </a:xfrm>
          <a:prstGeom prst="rect">
            <a:avLst/>
          </a:prstGeom>
        </p:spPr>
      </p:pic>
    </p:spTree>
    <p:extLst>
      <p:ext uri="{BB962C8B-B14F-4D97-AF65-F5344CB8AC3E}">
        <p14:creationId xmlns:p14="http://schemas.microsoft.com/office/powerpoint/2010/main" val="203334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661493" y="175758"/>
            <a:ext cx="8869013" cy="6506483"/>
          </a:xfrm>
          <a:prstGeom prst="rect">
            <a:avLst/>
          </a:prstGeom>
        </p:spPr>
      </p:pic>
    </p:spTree>
    <p:extLst>
      <p:ext uri="{BB962C8B-B14F-4D97-AF65-F5344CB8AC3E}">
        <p14:creationId xmlns:p14="http://schemas.microsoft.com/office/powerpoint/2010/main" val="51416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604335" y="147179"/>
            <a:ext cx="8983329" cy="6563641"/>
          </a:xfrm>
          <a:prstGeom prst="rect">
            <a:avLst/>
          </a:prstGeom>
        </p:spPr>
      </p:pic>
    </p:spTree>
    <p:extLst>
      <p:ext uri="{BB962C8B-B14F-4D97-AF65-F5344CB8AC3E}">
        <p14:creationId xmlns:p14="http://schemas.microsoft.com/office/powerpoint/2010/main" val="195107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70993" y="290074"/>
            <a:ext cx="9050013" cy="6277851"/>
          </a:xfrm>
          <a:prstGeom prst="rect">
            <a:avLst/>
          </a:prstGeom>
        </p:spPr>
      </p:pic>
    </p:spTree>
    <p:extLst>
      <p:ext uri="{BB962C8B-B14F-4D97-AF65-F5344CB8AC3E}">
        <p14:creationId xmlns:p14="http://schemas.microsoft.com/office/powerpoint/2010/main" val="321677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88641"/>
            <a:ext cx="8568952" cy="668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2042864" y="620688"/>
            <a:ext cx="8229600" cy="1143000"/>
          </a:xfrm>
        </p:spPr>
        <p:txBody>
          <a:bodyPr>
            <a:normAutofit fontScale="90000"/>
          </a:bodyPr>
          <a:lstStyle/>
          <a:p>
            <a:r>
              <a:rPr lang="he-IL" b="1" dirty="0">
                <a:latin typeface="David" panose="020E0502060401010101" pitchFamily="34" charset="-79"/>
                <a:cs typeface="David" panose="020E0502060401010101" pitchFamily="34" charset="-79"/>
              </a:rPr>
              <a:t>"רק על עצמי לספר ידעתי"  </a:t>
            </a:r>
            <a:br>
              <a:rPr lang="he-IL" b="1" dirty="0">
                <a:latin typeface="David" panose="020E0502060401010101" pitchFamily="34" charset="-79"/>
                <a:cs typeface="David" panose="020E0502060401010101" pitchFamily="34" charset="-79"/>
              </a:rPr>
            </a:br>
            <a:endParaRPr lang="he-IL" b="1"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873188" y="2132857"/>
            <a:ext cx="8229600" cy="4525963"/>
          </a:xfrm>
        </p:spPr>
        <p:txBody>
          <a:bodyPr/>
          <a:lstStyle/>
          <a:p>
            <a:pPr marL="0" indent="0" algn="ctr">
              <a:buNone/>
            </a:pPr>
            <a:r>
              <a:rPr lang="he-IL" dirty="0">
                <a:latin typeface="David" panose="020E0502060401010101" pitchFamily="34" charset="-79"/>
                <a:cs typeface="David" panose="020E0502060401010101" pitchFamily="34" charset="-79"/>
              </a:rPr>
              <a:t>האם אתם רואים את עצמכם מצוינים?</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marL="0" indent="0" algn="ctr">
              <a:buNone/>
            </a:pPr>
            <a:r>
              <a:rPr lang="he-IL" dirty="0">
                <a:latin typeface="David" panose="020E0502060401010101" pitchFamily="34" charset="-79"/>
                <a:cs typeface="David" panose="020E0502060401010101" pitchFamily="34" charset="-79"/>
              </a:rPr>
              <a:t>     אם כן במה ואם לא למה?</a:t>
            </a:r>
          </a:p>
          <a:p>
            <a:pPr marL="0" indent="0" algn="ctr">
              <a:buNone/>
            </a:pPr>
            <a:r>
              <a:rPr lang="he-IL" dirty="0">
                <a:latin typeface="David" panose="020E0502060401010101" pitchFamily="34" charset="-79"/>
                <a:cs typeface="David" panose="020E0502060401010101" pitchFamily="34" charset="-79"/>
              </a:rPr>
              <a:t>מה הרווח בלהיות מצוין?</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"מה יוצא לי מזה"?</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marL="0" indent="0" algn="ctr">
              <a:buNone/>
            </a:pPr>
            <a:endParaRPr lang="he-IL" dirty="0">
              <a:latin typeface="David" panose="020E0502060401010101" pitchFamily="34" charset="-79"/>
              <a:cs typeface="David" panose="020E0502060401010101" pitchFamily="34" charset="-79"/>
            </a:endParaRPr>
          </a:p>
          <a:p>
            <a:pPr marL="0" indent="0" algn="ctr">
              <a:buNone/>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9181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570993" y="128127"/>
            <a:ext cx="9050013" cy="6601746"/>
          </a:xfrm>
          <a:prstGeom prst="rect">
            <a:avLst/>
          </a:prstGeom>
        </p:spPr>
      </p:pic>
    </p:spTree>
    <p:extLst>
      <p:ext uri="{BB962C8B-B14F-4D97-AF65-F5344CB8AC3E}">
        <p14:creationId xmlns:p14="http://schemas.microsoft.com/office/powerpoint/2010/main" val="429066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70C0"/>
                </a:solidFill>
                <a:latin typeface="Gisha" panose="020B0502040204020203" pitchFamily="34" charset="-79"/>
                <a:cs typeface="Gisha" panose="020B0502040204020203" pitchFamily="34" charset="-79"/>
              </a:rPr>
              <a:t>לחשוב כמו זברה </a:t>
            </a:r>
          </a:p>
        </p:txBody>
      </p:sp>
      <p:pic>
        <p:nvPicPr>
          <p:cNvPr id="4" name="תמונה 3"/>
          <p:cNvPicPr>
            <a:picLocks noChangeAspect="1"/>
          </p:cNvPicPr>
          <p:nvPr/>
        </p:nvPicPr>
        <p:blipFill>
          <a:blip r:embed="rId2"/>
          <a:stretch>
            <a:fillRect/>
          </a:stretch>
        </p:blipFill>
        <p:spPr>
          <a:xfrm>
            <a:off x="357448" y="1735464"/>
            <a:ext cx="4846320" cy="4490769"/>
          </a:xfrm>
          <a:prstGeom prst="rect">
            <a:avLst/>
          </a:prstGeom>
        </p:spPr>
      </p:pic>
      <p:sp>
        <p:nvSpPr>
          <p:cNvPr id="5" name="TextBox 4"/>
          <p:cNvSpPr txBox="1"/>
          <p:nvPr/>
        </p:nvSpPr>
        <p:spPr>
          <a:xfrm>
            <a:off x="5394961" y="1735464"/>
            <a:ext cx="6192982" cy="4708981"/>
          </a:xfrm>
          <a:prstGeom prst="rect">
            <a:avLst/>
          </a:prstGeom>
          <a:noFill/>
        </p:spPr>
        <p:txBody>
          <a:bodyPr wrap="square" rtlCol="1">
            <a:spAutoFit/>
          </a:bodyPr>
          <a:lstStyle/>
          <a:p>
            <a:pPr algn="r" rtl="1"/>
            <a:r>
              <a:rPr lang="he-IL" dirty="0">
                <a:latin typeface="Gisha" panose="020B0502040204020203" pitchFamily="34" charset="-79"/>
                <a:cs typeface="Gisha" panose="020B0502040204020203" pitchFamily="34" charset="-79"/>
              </a:rPr>
              <a:t>במשל שנון ומלא חן הופכות חיות רגילות לחיות אימון, חושפות את סודות היצירתיות ומראות לנו כיצד ליישמם בג'ונגל המציאות שלנו. הן מגלות איך למתוח את המוח, למנף הזדמנויות, להלהיב, להפתיע, לפרוץ גבולות. וזה עובד!</a:t>
            </a:r>
          </a:p>
          <a:p>
            <a:pPr algn="r" rtl="1"/>
            <a:r>
              <a:rPr lang="he-IL" dirty="0">
                <a:latin typeface="Gisha" panose="020B0502040204020203" pitchFamily="34" charset="-79"/>
                <a:cs typeface="Gisha" panose="020B0502040204020203" pitchFamily="34" charset="-79"/>
              </a:rPr>
              <a:t> </a:t>
            </a:r>
          </a:p>
          <a:p>
            <a:pPr algn="r" rtl="1"/>
            <a:r>
              <a:rPr lang="he-IL" dirty="0">
                <a:latin typeface="Gisha" panose="020B0502040204020203" pitchFamily="34" charset="-79"/>
                <a:cs typeface="Gisha" panose="020B0502040204020203" pitchFamily="34" charset="-79"/>
              </a:rPr>
              <a:t>התוצאה – כל אחד עשוי למצוא ולהמציא רעיונות ופתרונות חדשניים בכל תחום. ביזמות, בניהול, בפיתוח, בשיווק, בתקשורת, בחינוך, ביחסים אישיים, ו... איפה לא?</a:t>
            </a:r>
          </a:p>
          <a:p>
            <a:pPr algn="r" rtl="1"/>
            <a:endParaRPr lang="he-IL" dirty="0">
              <a:latin typeface="Gisha" panose="020B0502040204020203" pitchFamily="34" charset="-79"/>
              <a:cs typeface="Gisha" panose="020B0502040204020203" pitchFamily="34" charset="-79"/>
            </a:endParaRPr>
          </a:p>
          <a:p>
            <a:pPr algn="r" rtl="1"/>
            <a:r>
              <a:rPr lang="he-IL" dirty="0">
                <a:latin typeface="Gisha" panose="020B0502040204020203" pitchFamily="34" charset="-79"/>
                <a:cs typeface="Gisha" panose="020B0502040204020203" pitchFamily="34" charset="-79"/>
              </a:rPr>
              <a:t> </a:t>
            </a:r>
          </a:p>
          <a:p>
            <a:pPr algn="r" rtl="1"/>
            <a:r>
              <a:rPr lang="he-IL" dirty="0">
                <a:latin typeface="Gisha" panose="020B0502040204020203" pitchFamily="34" charset="-79"/>
                <a:cs typeface="Gisha" panose="020B0502040204020203" pitchFamily="34" charset="-79"/>
              </a:rPr>
              <a:t>שיטת לחשוב כמו זברה הינה שיטה מקורית להגברת היצירתיות והחדשנות. </a:t>
            </a:r>
            <a:endParaRPr lang="en-US" dirty="0">
              <a:latin typeface="Gisha" panose="020B0502040204020203" pitchFamily="34" charset="-79"/>
              <a:cs typeface="Gisha" panose="020B0502040204020203" pitchFamily="34" charset="-79"/>
            </a:endParaRPr>
          </a:p>
          <a:p>
            <a:pPr algn="r" rtl="1"/>
            <a:endParaRPr lang="en-US" dirty="0">
              <a:latin typeface="Gisha" panose="020B0502040204020203" pitchFamily="34" charset="-79"/>
              <a:cs typeface="Gisha" panose="020B0502040204020203" pitchFamily="34" charset="-79"/>
            </a:endParaRPr>
          </a:p>
          <a:p>
            <a:pPr algn="r" rtl="1"/>
            <a:r>
              <a:rPr lang="he-IL" dirty="0">
                <a:latin typeface="Gisha" panose="020B0502040204020203" pitchFamily="34" charset="-79"/>
                <a:cs typeface="Gisha" panose="020B0502040204020203" pitchFamily="34" charset="-79"/>
              </a:rPr>
              <a:t>"השלכה של אופני חשיבה שונים דרך מודל של חיות, משחררת מקיבעון של ה'אגו', סורקת בשיטתיות את האפשרויות, ומפתיעה כל פעם עם פתרון חדש" </a:t>
            </a:r>
            <a:r>
              <a:rPr lang="he-IL" sz="1200" dirty="0">
                <a:latin typeface="Gisha" panose="020B0502040204020203" pitchFamily="34" charset="-79"/>
                <a:cs typeface="Gisha" panose="020B0502040204020203" pitchFamily="34" charset="-79"/>
              </a:rPr>
              <a:t>אביב צידון, </a:t>
            </a:r>
            <a:r>
              <a:rPr lang="he-IL" sz="1200" dirty="0" err="1">
                <a:latin typeface="Gisha" panose="020B0502040204020203" pitchFamily="34" charset="-79"/>
                <a:cs typeface="Gisha" panose="020B0502040204020203" pitchFamily="34" charset="-79"/>
              </a:rPr>
              <a:t>תוכנית</a:t>
            </a:r>
            <a:r>
              <a:rPr lang="he-IL" sz="1200" dirty="0">
                <a:latin typeface="Gisha" panose="020B0502040204020203" pitchFamily="34" charset="-79"/>
                <a:cs typeface="Gisha" panose="020B0502040204020203" pitchFamily="34" charset="-79"/>
              </a:rPr>
              <a:t> ה"כרישים", יזם, מבעלי </a:t>
            </a:r>
            <a:r>
              <a:rPr lang="en-US" sz="1200" dirty="0">
                <a:latin typeface="Gisha" panose="020B0502040204020203" pitchFamily="34" charset="-79"/>
                <a:cs typeface="Gisha" panose="020B0502040204020203" pitchFamily="34" charset="-79"/>
              </a:rPr>
              <a:t>BVR, </a:t>
            </a:r>
            <a:r>
              <a:rPr lang="he-IL" sz="1200" dirty="0">
                <a:latin typeface="Gisha" panose="020B0502040204020203" pitchFamily="34" charset="-79"/>
                <a:cs typeface="Gisha" panose="020B0502040204020203" pitchFamily="34" charset="-79"/>
              </a:rPr>
              <a:t>שותף במרכז הישראלי לממציאים בשיטת שניידר</a:t>
            </a:r>
          </a:p>
        </p:txBody>
      </p:sp>
    </p:spTree>
    <p:extLst>
      <p:ext uri="{BB962C8B-B14F-4D97-AF65-F5344CB8AC3E}">
        <p14:creationId xmlns:p14="http://schemas.microsoft.com/office/powerpoint/2010/main" val="103920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70C0"/>
                </a:solidFill>
                <a:latin typeface="Gisha" panose="020B0502040204020203" pitchFamily="34" charset="-79"/>
                <a:cs typeface="Gisha" panose="020B0502040204020203" pitchFamily="34" charset="-79"/>
              </a:rPr>
              <a:t>מטלה בקבוצות </a:t>
            </a:r>
          </a:p>
        </p:txBody>
      </p:sp>
      <p:sp>
        <p:nvSpPr>
          <p:cNvPr id="5" name="TextBox 4"/>
          <p:cNvSpPr txBox="1"/>
          <p:nvPr/>
        </p:nvSpPr>
        <p:spPr>
          <a:xfrm>
            <a:off x="5769033" y="1906823"/>
            <a:ext cx="5818910" cy="3970318"/>
          </a:xfrm>
          <a:prstGeom prst="rect">
            <a:avLst/>
          </a:prstGeom>
          <a:noFill/>
        </p:spPr>
        <p:txBody>
          <a:bodyPr wrap="square" rtlCol="1">
            <a:spAutoFit/>
          </a:bodyPr>
          <a:lstStyle/>
          <a:p>
            <a:pPr algn="r" rtl="1"/>
            <a:r>
              <a:rPr lang="he-IL" dirty="0">
                <a:latin typeface="Gisha" panose="020B0502040204020203" pitchFamily="34" charset="-79"/>
                <a:cs typeface="Gisha" panose="020B0502040204020203" pitchFamily="34" charset="-79"/>
              </a:rPr>
              <a:t>לרשותכן 15 דקות לסיור בעולם בעלי החיים...  </a:t>
            </a:r>
          </a:p>
          <a:p>
            <a:pPr algn="r" rtl="1"/>
            <a:endParaRPr lang="he-IL" dirty="0">
              <a:latin typeface="Gisha" panose="020B0502040204020203" pitchFamily="34" charset="-79"/>
              <a:cs typeface="Gisha" panose="020B0502040204020203" pitchFamily="34" charset="-79"/>
            </a:endParaRPr>
          </a:p>
          <a:p>
            <a:pPr algn="r" rtl="1"/>
            <a:r>
              <a:rPr lang="he-IL" dirty="0">
                <a:latin typeface="Gisha" panose="020B0502040204020203" pitchFamily="34" charset="-79"/>
                <a:cs typeface="Gisha" panose="020B0502040204020203" pitchFamily="34" charset="-79"/>
              </a:rPr>
              <a:t>מהם הרכיבים הבסיסיים של משוב?</a:t>
            </a:r>
            <a:r>
              <a:rPr lang="en-US" dirty="0">
                <a:latin typeface="Gisha" panose="020B0502040204020203" pitchFamily="34" charset="-79"/>
                <a:cs typeface="Gisha" panose="020B0502040204020203" pitchFamily="34" charset="-79"/>
              </a:rPr>
              <a:t> </a:t>
            </a:r>
            <a:endParaRPr lang="he-IL" dirty="0">
              <a:latin typeface="Gisha" panose="020B0502040204020203" pitchFamily="34" charset="-79"/>
              <a:cs typeface="Gisha" panose="020B0502040204020203" pitchFamily="34" charset="-79"/>
            </a:endParaRPr>
          </a:p>
          <a:p>
            <a:pPr algn="r" rtl="1"/>
            <a:r>
              <a:rPr lang="he-IL" dirty="0">
                <a:latin typeface="Gisha" panose="020B0502040204020203" pitchFamily="34" charset="-79"/>
                <a:cs typeface="Gisha" panose="020B0502040204020203" pitchFamily="34" charset="-79"/>
              </a:rPr>
              <a:t>מה יש בו מבחינה מקצועית? רגשית? מהן ההזדמנויות הטמונות בו? מהם האתגרים?</a:t>
            </a:r>
            <a:r>
              <a:rPr lang="en-US" dirty="0">
                <a:latin typeface="Gisha" panose="020B0502040204020203" pitchFamily="34" charset="-79"/>
                <a:cs typeface="Gisha" panose="020B0502040204020203" pitchFamily="34" charset="-79"/>
              </a:rPr>
              <a:t> </a:t>
            </a:r>
            <a:endParaRPr lang="he-IL" dirty="0">
              <a:latin typeface="Gisha" panose="020B0502040204020203" pitchFamily="34" charset="-79"/>
              <a:cs typeface="Gisha" panose="020B0502040204020203" pitchFamily="34" charset="-79"/>
            </a:endParaRPr>
          </a:p>
          <a:p>
            <a:pPr algn="r" rtl="1"/>
            <a:endParaRPr lang="he-IL" dirty="0">
              <a:latin typeface="Gisha" panose="020B0502040204020203" pitchFamily="34" charset="-79"/>
              <a:cs typeface="Gisha" panose="020B0502040204020203" pitchFamily="34" charset="-79"/>
            </a:endParaRPr>
          </a:p>
          <a:p>
            <a:pPr algn="r" rtl="1"/>
            <a:endParaRPr lang="he-IL" dirty="0">
              <a:latin typeface="Gisha" panose="020B0502040204020203" pitchFamily="34" charset="-79"/>
              <a:cs typeface="Gisha" panose="020B0502040204020203" pitchFamily="34" charset="-79"/>
            </a:endParaRPr>
          </a:p>
          <a:p>
            <a:pPr algn="r" rtl="1"/>
            <a:r>
              <a:rPr lang="he-IL" dirty="0">
                <a:latin typeface="Gisha" panose="020B0502040204020203" pitchFamily="34" charset="-79"/>
                <a:cs typeface="Gisha" panose="020B0502040204020203" pitchFamily="34" charset="-79"/>
              </a:rPr>
              <a:t>על כל חבר בקבוצה לבחור באחת החיות ולהתבונן על סוגיית המשוב בעין אחרת... </a:t>
            </a:r>
          </a:p>
          <a:p>
            <a:pPr algn="r" rtl="1"/>
            <a:r>
              <a:rPr lang="he-IL" dirty="0">
                <a:latin typeface="Gisha" panose="020B0502040204020203" pitchFamily="34" charset="-79"/>
                <a:cs typeface="Gisha" panose="020B0502040204020203" pitchFamily="34" charset="-79"/>
              </a:rPr>
              <a:t>מהן התובנות החדשות בעקבות שינוי הפרספקטיבה?</a:t>
            </a:r>
            <a:r>
              <a:rPr lang="en-US" dirty="0">
                <a:latin typeface="Gisha" panose="020B0502040204020203" pitchFamily="34" charset="-79"/>
                <a:cs typeface="Gisha" panose="020B0502040204020203" pitchFamily="34" charset="-79"/>
              </a:rPr>
              <a:t> </a:t>
            </a:r>
            <a:endParaRPr lang="he-IL" dirty="0">
              <a:latin typeface="Gisha" panose="020B0502040204020203" pitchFamily="34" charset="-79"/>
              <a:cs typeface="Gisha" panose="020B0502040204020203" pitchFamily="34" charset="-79"/>
            </a:endParaRPr>
          </a:p>
          <a:p>
            <a:pPr algn="r" rtl="1"/>
            <a:endParaRPr lang="he-IL" dirty="0">
              <a:latin typeface="Gisha" panose="020B0502040204020203" pitchFamily="34" charset="-79"/>
              <a:cs typeface="Gisha" panose="020B0502040204020203" pitchFamily="34" charset="-79"/>
            </a:endParaRPr>
          </a:p>
          <a:p>
            <a:pPr algn="r" rtl="1"/>
            <a:endParaRPr lang="he-IL" dirty="0">
              <a:latin typeface="Gisha" panose="020B0502040204020203" pitchFamily="34" charset="-79"/>
              <a:cs typeface="Gisha" panose="020B0502040204020203" pitchFamily="34" charset="-79"/>
            </a:endParaRPr>
          </a:p>
          <a:p>
            <a:pPr algn="r" rtl="1"/>
            <a:endParaRPr lang="he-IL" dirty="0">
              <a:latin typeface="Gisha" panose="020B0502040204020203" pitchFamily="34" charset="-79"/>
              <a:cs typeface="Gisha" panose="020B0502040204020203" pitchFamily="34" charset="-79"/>
            </a:endParaRPr>
          </a:p>
          <a:p>
            <a:pPr algn="r" rtl="1"/>
            <a:r>
              <a:rPr lang="en-US" dirty="0">
                <a:latin typeface="Gisha" panose="020B0502040204020203" pitchFamily="34" charset="-79"/>
                <a:cs typeface="Gisha" panose="020B0502040204020203" pitchFamily="34" charset="-79"/>
              </a:rPr>
              <a:t> </a:t>
            </a:r>
            <a:r>
              <a:rPr lang="he-IL" dirty="0">
                <a:latin typeface="Gisha" panose="020B0502040204020203" pitchFamily="34" charset="-79"/>
                <a:cs typeface="Gisha" panose="020B0502040204020203" pitchFamily="34" charset="-79"/>
              </a:rPr>
              <a:t> </a:t>
            </a:r>
          </a:p>
        </p:txBody>
      </p:sp>
      <p:pic>
        <p:nvPicPr>
          <p:cNvPr id="6" name="תמונה 5"/>
          <p:cNvPicPr>
            <a:picLocks noChangeAspect="1"/>
          </p:cNvPicPr>
          <p:nvPr/>
        </p:nvPicPr>
        <p:blipFill>
          <a:blip r:embed="rId2"/>
          <a:stretch>
            <a:fillRect/>
          </a:stretch>
        </p:blipFill>
        <p:spPr>
          <a:xfrm>
            <a:off x="327892" y="1906823"/>
            <a:ext cx="5200073" cy="2925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1912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2985433"/>
          </a:xfrm>
          <a:prstGeom prst="rect">
            <a:avLst/>
          </a:prstGeom>
          <a:noFill/>
        </p:spPr>
        <p:txBody>
          <a:bodyPr wrap="square" rtlCol="1">
            <a:spAutoFit/>
          </a:bodyPr>
          <a:lstStyle/>
          <a:p>
            <a:pPr algn="ctr" rtl="1"/>
            <a:r>
              <a:rPr lang="he-IL" sz="4800" b="1" dirty="0">
                <a:solidFill>
                  <a:srgbClr val="00B0F0"/>
                </a:solidFill>
                <a:latin typeface="Gisha" panose="020B0502040204020203" pitchFamily="34" charset="-79"/>
                <a:cs typeface="Gisha" panose="020B0502040204020203" pitchFamily="34" charset="-79"/>
              </a:rPr>
              <a:t>במה בית הספר שלכם </a:t>
            </a:r>
          </a:p>
          <a:p>
            <a:pPr algn="ctr" rtl="1"/>
            <a:r>
              <a:rPr lang="he-IL" sz="4800" b="1" dirty="0">
                <a:solidFill>
                  <a:srgbClr val="00B0F0"/>
                </a:solidFill>
                <a:latin typeface="Gisha" panose="020B0502040204020203" pitchFamily="34" charset="-79"/>
                <a:cs typeface="Gisha" panose="020B0502040204020203" pitchFamily="34" charset="-79"/>
              </a:rPr>
              <a:t>"אלוף העולם?" </a:t>
            </a:r>
          </a:p>
          <a:p>
            <a:pPr algn="ctr" rtl="1"/>
            <a:endParaRPr lang="he-IL" sz="6000" b="1" dirty="0">
              <a:solidFill>
                <a:prstClr val="black"/>
              </a:solidFill>
              <a:latin typeface="Gisha" panose="020B0502040204020203" pitchFamily="34" charset="-79"/>
              <a:cs typeface="Gisha" panose="020B0502040204020203" pitchFamily="34" charset="-79"/>
            </a:endParaRPr>
          </a:p>
          <a:p>
            <a:pPr algn="r" rtl="1"/>
            <a:endParaRPr lang="he-IL" sz="3200" b="1" dirty="0">
              <a:solidFill>
                <a:prstClr val="black"/>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959040" y="2552008"/>
            <a:ext cx="2742646" cy="3350622"/>
          </a:xfrm>
          <a:prstGeom prst="rect">
            <a:avLst/>
          </a:prstGeom>
        </p:spPr>
      </p:pic>
    </p:spTree>
    <p:extLst>
      <p:ext uri="{BB962C8B-B14F-4D97-AF65-F5344CB8AC3E}">
        <p14:creationId xmlns:p14="http://schemas.microsoft.com/office/powerpoint/2010/main" val="409396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3477875"/>
          </a:xfrm>
          <a:prstGeom prst="rect">
            <a:avLst/>
          </a:prstGeom>
          <a:noFill/>
        </p:spPr>
        <p:txBody>
          <a:bodyPr wrap="square" rtlCol="1">
            <a:spAutoFit/>
          </a:bodyPr>
          <a:lstStyle/>
          <a:p>
            <a:pPr algn="ctr" rtl="1"/>
            <a:r>
              <a:rPr lang="he-IL" sz="4800" b="1" dirty="0">
                <a:solidFill>
                  <a:srgbClr val="00B0F0"/>
                </a:solidFill>
                <a:latin typeface="Gisha" panose="020B0502040204020203" pitchFamily="34" charset="-79"/>
                <a:cs typeface="Gisha" panose="020B0502040204020203" pitchFamily="34" charset="-79"/>
              </a:rPr>
              <a:t>האם חשוב להיות </a:t>
            </a:r>
          </a:p>
          <a:p>
            <a:pPr algn="ctr" rtl="1"/>
            <a:r>
              <a:rPr lang="he-IL" sz="4800" b="1" dirty="0">
                <a:solidFill>
                  <a:srgbClr val="00B0F0"/>
                </a:solidFill>
                <a:latin typeface="Gisha" panose="020B0502040204020203" pitchFamily="34" charset="-79"/>
                <a:cs typeface="Gisha" panose="020B0502040204020203" pitchFamily="34" charset="-79"/>
              </a:rPr>
              <a:t>"אלוף העולם"?</a:t>
            </a:r>
          </a:p>
          <a:p>
            <a:pPr algn="ctr" rtl="1"/>
            <a:endParaRPr lang="he-IL" sz="1600" b="1" dirty="0">
              <a:solidFill>
                <a:srgbClr val="0070C0"/>
              </a:solidFill>
              <a:latin typeface="Gisha" panose="020B0502040204020203" pitchFamily="34" charset="-79"/>
              <a:cs typeface="Gisha" panose="020B0502040204020203" pitchFamily="34" charset="-79"/>
            </a:endParaRPr>
          </a:p>
          <a:p>
            <a:pPr algn="ctr" rtl="1"/>
            <a:r>
              <a:rPr lang="he-IL" sz="1600" b="1" dirty="0">
                <a:solidFill>
                  <a:srgbClr val="0070C0"/>
                </a:solidFill>
                <a:latin typeface="Gisha" panose="020B0502040204020203" pitchFamily="34" charset="-79"/>
                <a:cs typeface="Gisha" panose="020B0502040204020203" pitchFamily="34" charset="-79"/>
              </a:rPr>
              <a:t>מה מרוויחים כפרט? כארגון?  </a:t>
            </a:r>
          </a:p>
          <a:p>
            <a:pPr algn="ctr" rtl="1"/>
            <a:endParaRPr lang="he-IL" sz="6000" b="1" dirty="0">
              <a:solidFill>
                <a:prstClr val="black"/>
              </a:solidFill>
              <a:latin typeface="Gisha" panose="020B0502040204020203" pitchFamily="34" charset="-79"/>
              <a:cs typeface="Gisha" panose="020B0502040204020203" pitchFamily="34" charset="-79"/>
            </a:endParaRPr>
          </a:p>
          <a:p>
            <a:pPr algn="r" rtl="1"/>
            <a:endParaRPr lang="he-IL" sz="3200" b="1" dirty="0">
              <a:solidFill>
                <a:prstClr val="black"/>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1097834" y="2651761"/>
            <a:ext cx="2742646" cy="3350622"/>
          </a:xfrm>
          <a:prstGeom prst="rect">
            <a:avLst/>
          </a:prstGeom>
        </p:spPr>
      </p:pic>
    </p:spTree>
    <p:extLst>
      <p:ext uri="{BB962C8B-B14F-4D97-AF65-F5344CB8AC3E}">
        <p14:creationId xmlns:p14="http://schemas.microsoft.com/office/powerpoint/2010/main" val="97728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5262979"/>
          </a:xfrm>
          <a:prstGeom prst="rect">
            <a:avLst/>
          </a:prstGeom>
          <a:noFill/>
        </p:spPr>
        <p:txBody>
          <a:bodyPr wrap="square" rtlCol="1">
            <a:spAutoFit/>
          </a:bodyPr>
          <a:lstStyle/>
          <a:p>
            <a:pPr algn="ctr" rtl="1"/>
            <a:r>
              <a:rPr lang="he-IL" sz="4800" b="1" dirty="0">
                <a:solidFill>
                  <a:srgbClr val="00B0F0"/>
                </a:solidFill>
                <a:latin typeface="Gisha" panose="020B0502040204020203" pitchFamily="34" charset="-79"/>
                <a:cs typeface="Gisha" panose="020B0502040204020203" pitchFamily="34" charset="-79"/>
              </a:rPr>
              <a:t>כיצד באה לידי ביטוי </a:t>
            </a:r>
          </a:p>
          <a:p>
            <a:pPr algn="ctr" rtl="1"/>
            <a:r>
              <a:rPr lang="he-IL" sz="4800" b="1" dirty="0">
                <a:solidFill>
                  <a:srgbClr val="00B0F0"/>
                </a:solidFill>
                <a:latin typeface="Gisha" panose="020B0502040204020203" pitchFamily="34" charset="-79"/>
                <a:cs typeface="Gisha" panose="020B0502040204020203" pitchFamily="34" charset="-79"/>
              </a:rPr>
              <a:t>"אליפות העולם"</a:t>
            </a:r>
          </a:p>
          <a:p>
            <a:pPr algn="ctr" rtl="1"/>
            <a:r>
              <a:rPr lang="he-IL" sz="4800" b="1" dirty="0">
                <a:solidFill>
                  <a:srgbClr val="00B0F0"/>
                </a:solidFill>
                <a:latin typeface="Gisha" panose="020B0502040204020203" pitchFamily="34" charset="-79"/>
                <a:cs typeface="Gisha" panose="020B0502040204020203" pitchFamily="34" charset="-79"/>
              </a:rPr>
              <a:t>בקרב המצטיינים?</a:t>
            </a:r>
            <a:r>
              <a:rPr lang="en-US" sz="4800" b="1" dirty="0">
                <a:solidFill>
                  <a:srgbClr val="00B0F0"/>
                </a:solidFill>
                <a:latin typeface="Gisha" panose="020B0502040204020203" pitchFamily="34" charset="-79"/>
                <a:cs typeface="Gisha" panose="020B0502040204020203" pitchFamily="34" charset="-79"/>
              </a:rPr>
              <a:t> </a:t>
            </a:r>
            <a:r>
              <a:rPr lang="he-IL" sz="4800" b="1" dirty="0">
                <a:solidFill>
                  <a:srgbClr val="00B0F0"/>
                </a:solidFill>
                <a:latin typeface="Gisha" panose="020B0502040204020203" pitchFamily="34" charset="-79"/>
                <a:cs typeface="Gisha" panose="020B0502040204020203" pitchFamily="34" charset="-79"/>
              </a:rPr>
              <a:t>?</a:t>
            </a: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prstClr val="black"/>
              </a:solidFill>
              <a:latin typeface="Gisha" panose="020B0502040204020203" pitchFamily="34" charset="-79"/>
              <a:cs typeface="Gisha" panose="020B0502040204020203" pitchFamily="34" charset="-79"/>
            </a:endParaRPr>
          </a:p>
          <a:p>
            <a:pPr algn="r" rtl="1"/>
            <a:endParaRPr lang="he-IL" sz="4800" b="1" dirty="0">
              <a:solidFill>
                <a:prstClr val="black"/>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1097834" y="2651761"/>
            <a:ext cx="2742646" cy="3350622"/>
          </a:xfrm>
          <a:prstGeom prst="rect">
            <a:avLst/>
          </a:prstGeom>
        </p:spPr>
      </p:pic>
    </p:spTree>
    <p:extLst>
      <p:ext uri="{BB962C8B-B14F-4D97-AF65-F5344CB8AC3E}">
        <p14:creationId xmlns:p14="http://schemas.microsoft.com/office/powerpoint/2010/main" val="3550141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5693866"/>
          </a:xfrm>
          <a:prstGeom prst="rect">
            <a:avLst/>
          </a:prstGeom>
          <a:noFill/>
        </p:spPr>
        <p:txBody>
          <a:bodyPr wrap="square" rtlCol="1">
            <a:spAutoFit/>
          </a:bodyPr>
          <a:lstStyle/>
          <a:p>
            <a:pPr algn="ctr" rtl="1"/>
            <a:r>
              <a:rPr lang="he-IL" sz="3600" b="1" dirty="0">
                <a:solidFill>
                  <a:srgbClr val="00B0F0"/>
                </a:solidFill>
                <a:latin typeface="Gisha" panose="020B0502040204020203" pitchFamily="34" charset="-79"/>
                <a:cs typeface="Gisha" panose="020B0502040204020203" pitchFamily="34" charset="-79"/>
              </a:rPr>
              <a:t>כיצד נערכים</a:t>
            </a:r>
          </a:p>
          <a:p>
            <a:pPr algn="ctr" rtl="1"/>
            <a:r>
              <a:rPr lang="he-IL" sz="3600" b="1" dirty="0">
                <a:solidFill>
                  <a:srgbClr val="00B0F0"/>
                </a:solidFill>
                <a:latin typeface="Gisha" panose="020B0502040204020203" pitchFamily="34" charset="-79"/>
                <a:cs typeface="Gisha" panose="020B0502040204020203" pitchFamily="34" charset="-79"/>
              </a:rPr>
              <a:t>ל"אליפות העולם"</a:t>
            </a:r>
          </a:p>
          <a:p>
            <a:pPr algn="ctr" rtl="1"/>
            <a:r>
              <a:rPr lang="he-IL" sz="3600" b="1" dirty="0">
                <a:solidFill>
                  <a:srgbClr val="00B0F0"/>
                </a:solidFill>
                <a:latin typeface="Gisha" panose="020B0502040204020203" pitchFamily="34" charset="-79"/>
                <a:cs typeface="Gisha" panose="020B0502040204020203" pitchFamily="34" charset="-79"/>
              </a:rPr>
              <a:t>בתקופה מאתגרת זו? </a:t>
            </a:r>
          </a:p>
          <a:p>
            <a:pPr algn="ctr" rtl="1"/>
            <a:endParaRPr lang="he-IL" sz="1600" b="1" dirty="0">
              <a:solidFill>
                <a:srgbClr val="0070C0"/>
              </a:solidFill>
              <a:latin typeface="Gisha" panose="020B0502040204020203" pitchFamily="34" charset="-79"/>
              <a:cs typeface="Gisha" panose="020B0502040204020203" pitchFamily="34" charset="-79"/>
            </a:endParaRPr>
          </a:p>
          <a:p>
            <a:pPr algn="ctr" rtl="1"/>
            <a:r>
              <a:rPr lang="he-IL" sz="1600" b="1" dirty="0">
                <a:solidFill>
                  <a:srgbClr val="0070C0"/>
                </a:solidFill>
                <a:latin typeface="Gisha" panose="020B0502040204020203" pitchFamily="34" charset="-79"/>
                <a:cs typeface="Gisha" panose="020B0502040204020203" pitchFamily="34" charset="-79"/>
              </a:rPr>
              <a:t>כיצד מייצרים מוטיבציה? </a:t>
            </a:r>
            <a:r>
              <a:rPr lang="en-US" sz="1600" b="1" dirty="0">
                <a:solidFill>
                  <a:srgbClr val="0070C0"/>
                </a:solidFill>
                <a:latin typeface="Gisha" panose="020B0502040204020203" pitchFamily="34" charset="-79"/>
                <a:cs typeface="Gisha" panose="020B0502040204020203" pitchFamily="34" charset="-79"/>
              </a:rPr>
              <a:t> </a:t>
            </a:r>
          </a:p>
          <a:p>
            <a:pPr algn="ctr" rtl="1"/>
            <a:r>
              <a:rPr lang="he-IL" sz="1600" b="1" dirty="0">
                <a:solidFill>
                  <a:srgbClr val="0070C0"/>
                </a:solidFill>
                <a:latin typeface="Gisha" panose="020B0502040204020203" pitchFamily="34" charset="-79"/>
                <a:cs typeface="Gisha" panose="020B0502040204020203" pitchFamily="34" charset="-79"/>
              </a:rPr>
              <a:t>כיצד ניתן להניע את המורים </a:t>
            </a:r>
          </a:p>
          <a:p>
            <a:pPr algn="ctr" rtl="1"/>
            <a:r>
              <a:rPr lang="he-IL" sz="1600" b="1" dirty="0">
                <a:solidFill>
                  <a:srgbClr val="0070C0"/>
                </a:solidFill>
                <a:latin typeface="Gisha" panose="020B0502040204020203" pitchFamily="34" charset="-79"/>
                <a:cs typeface="Gisha" panose="020B0502040204020203" pitchFamily="34" charset="-79"/>
              </a:rPr>
              <a:t>על מנת שיניעו את התלמידים? </a:t>
            </a: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prstClr val="black"/>
              </a:solidFill>
              <a:latin typeface="Gisha" panose="020B0502040204020203" pitchFamily="34" charset="-79"/>
              <a:cs typeface="Gisha" panose="020B0502040204020203" pitchFamily="34" charset="-79"/>
            </a:endParaRPr>
          </a:p>
          <a:p>
            <a:pPr algn="r" rtl="1"/>
            <a:endParaRPr lang="he-IL" sz="4800" b="1" dirty="0">
              <a:solidFill>
                <a:prstClr val="black"/>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1097834" y="2651761"/>
            <a:ext cx="2742646" cy="3350622"/>
          </a:xfrm>
          <a:prstGeom prst="rect">
            <a:avLst/>
          </a:prstGeom>
        </p:spPr>
      </p:pic>
    </p:spTree>
    <p:extLst>
      <p:ext uri="{BB962C8B-B14F-4D97-AF65-F5344CB8AC3E}">
        <p14:creationId xmlns:p14="http://schemas.microsoft.com/office/powerpoint/2010/main" val="415302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4647426"/>
          </a:xfrm>
          <a:prstGeom prst="rect">
            <a:avLst/>
          </a:prstGeom>
          <a:noFill/>
        </p:spPr>
        <p:txBody>
          <a:bodyPr wrap="square" rtlCol="1">
            <a:spAutoFit/>
          </a:bodyPr>
          <a:lstStyle/>
          <a:p>
            <a:pPr algn="ctr" rtl="1"/>
            <a:r>
              <a:rPr lang="he-IL" sz="3600" b="1" dirty="0">
                <a:solidFill>
                  <a:srgbClr val="00B0F0"/>
                </a:solidFill>
                <a:latin typeface="Gisha" panose="020B0502040204020203" pitchFamily="34" charset="-79"/>
                <a:cs typeface="Gisha" panose="020B0502040204020203" pitchFamily="34" charset="-79"/>
              </a:rPr>
              <a:t>פרגנו על הדרך </a:t>
            </a:r>
          </a:p>
          <a:p>
            <a:pPr algn="ctr" rtl="1"/>
            <a:r>
              <a:rPr lang="he-IL" sz="3600" b="1" dirty="0">
                <a:solidFill>
                  <a:srgbClr val="00B0F0"/>
                </a:solidFill>
                <a:latin typeface="Gisha" panose="020B0502040204020203" pitchFamily="34" charset="-79"/>
                <a:cs typeface="Gisha" panose="020B0502040204020203" pitchFamily="34" charset="-79"/>
              </a:rPr>
              <a:t>ולא רק על התוצאה! </a:t>
            </a:r>
          </a:p>
          <a:p>
            <a:pPr algn="ctr" rtl="1"/>
            <a:endParaRPr lang="he-IL" sz="1600" b="1" dirty="0">
              <a:solidFill>
                <a:srgbClr val="0070C0"/>
              </a:solidFill>
              <a:latin typeface="Gisha" panose="020B0502040204020203" pitchFamily="34" charset="-79"/>
              <a:cs typeface="Gisha" panose="020B0502040204020203" pitchFamily="34" charset="-79"/>
            </a:endParaRPr>
          </a:p>
          <a:p>
            <a:pPr algn="ctr" rtl="1"/>
            <a:r>
              <a:rPr lang="he-IL" sz="1600" b="1" dirty="0">
                <a:solidFill>
                  <a:srgbClr val="0070C0"/>
                </a:solidFill>
                <a:latin typeface="Gisha" panose="020B0502040204020203" pitchFamily="34" charset="-79"/>
                <a:cs typeface="Gisha" panose="020B0502040204020203" pitchFamily="34" charset="-79"/>
              </a:rPr>
              <a:t>מה דעתכם על ישיבת צוות מפנקת? עכשיו ולא בסוף השנה... </a:t>
            </a: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prstClr val="black"/>
              </a:solidFill>
              <a:latin typeface="Gisha" panose="020B0502040204020203" pitchFamily="34" charset="-79"/>
              <a:cs typeface="Gisha" panose="020B0502040204020203" pitchFamily="34" charset="-79"/>
            </a:endParaRPr>
          </a:p>
          <a:p>
            <a:pPr algn="r" rtl="1"/>
            <a:endParaRPr lang="he-IL" sz="4800" b="1" dirty="0">
              <a:solidFill>
                <a:prstClr val="black"/>
              </a:solidFill>
              <a:latin typeface="Gisha" panose="020B0502040204020203" pitchFamily="34" charset="-79"/>
              <a:cs typeface="Gisha" panose="020B0502040204020203" pitchFamily="34" charset="-79"/>
            </a:endParaRPr>
          </a:p>
        </p:txBody>
      </p:sp>
      <p:pic>
        <p:nvPicPr>
          <p:cNvPr id="4" name="תמונה 3"/>
          <p:cNvPicPr>
            <a:picLocks noChangeAspect="1"/>
          </p:cNvPicPr>
          <p:nvPr/>
        </p:nvPicPr>
        <p:blipFill>
          <a:blip r:embed="rId2"/>
          <a:stretch>
            <a:fillRect/>
          </a:stretch>
        </p:blipFill>
        <p:spPr>
          <a:xfrm>
            <a:off x="4172989" y="2909883"/>
            <a:ext cx="3258589" cy="3294663"/>
          </a:xfrm>
          <a:prstGeom prst="rect">
            <a:avLst/>
          </a:prstGeom>
        </p:spPr>
      </p:pic>
    </p:spTree>
    <p:extLst>
      <p:ext uri="{BB962C8B-B14F-4D97-AF65-F5344CB8AC3E}">
        <p14:creationId xmlns:p14="http://schemas.microsoft.com/office/powerpoint/2010/main" val="1721658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59040" y="995781"/>
            <a:ext cx="9917508" cy="4647426"/>
          </a:xfrm>
          <a:prstGeom prst="rect">
            <a:avLst/>
          </a:prstGeom>
          <a:noFill/>
        </p:spPr>
        <p:txBody>
          <a:bodyPr wrap="square" rtlCol="1">
            <a:spAutoFit/>
          </a:bodyPr>
          <a:lstStyle/>
          <a:p>
            <a:pPr algn="ctr" rtl="1"/>
            <a:r>
              <a:rPr lang="he-IL" sz="3600" b="1" dirty="0">
                <a:solidFill>
                  <a:srgbClr val="00B0F0"/>
                </a:solidFill>
                <a:latin typeface="Gisha" panose="020B0502040204020203" pitchFamily="34" charset="-79"/>
                <a:cs typeface="Gisha" panose="020B0502040204020203" pitchFamily="34" charset="-79"/>
              </a:rPr>
              <a:t>פרגנו על הדרך </a:t>
            </a:r>
          </a:p>
          <a:p>
            <a:pPr algn="ctr" rtl="1"/>
            <a:r>
              <a:rPr lang="he-IL" sz="3600" b="1" dirty="0">
                <a:solidFill>
                  <a:srgbClr val="00B0F0"/>
                </a:solidFill>
                <a:latin typeface="Gisha" panose="020B0502040204020203" pitchFamily="34" charset="-79"/>
                <a:cs typeface="Gisha" panose="020B0502040204020203" pitchFamily="34" charset="-79"/>
              </a:rPr>
              <a:t>ולא רק על התוצאה! </a:t>
            </a:r>
          </a:p>
          <a:p>
            <a:pPr algn="ctr" rtl="1"/>
            <a:endParaRPr lang="he-IL" sz="1600" b="1" dirty="0">
              <a:solidFill>
                <a:srgbClr val="0070C0"/>
              </a:solidFill>
              <a:latin typeface="Gisha" panose="020B0502040204020203" pitchFamily="34" charset="-79"/>
              <a:cs typeface="Gisha" panose="020B0502040204020203" pitchFamily="34" charset="-79"/>
            </a:endParaRPr>
          </a:p>
          <a:p>
            <a:pPr algn="ctr" rtl="1"/>
            <a:r>
              <a:rPr lang="he-IL" sz="1600" b="1" dirty="0">
                <a:solidFill>
                  <a:srgbClr val="0070C0"/>
                </a:solidFill>
                <a:latin typeface="Gisha" panose="020B0502040204020203" pitchFamily="34" charset="-79"/>
                <a:cs typeface="Gisha" panose="020B0502040204020203" pitchFamily="34" charset="-79"/>
              </a:rPr>
              <a:t>מה דעתכם על שיחת משוב מעצימה? </a:t>
            </a: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srgbClr val="0070C0"/>
              </a:solidFill>
              <a:latin typeface="Gisha" panose="020B0502040204020203" pitchFamily="34" charset="-79"/>
              <a:cs typeface="Gisha" panose="020B0502040204020203" pitchFamily="34" charset="-79"/>
            </a:endParaRPr>
          </a:p>
          <a:p>
            <a:pPr algn="ctr" rtl="1"/>
            <a:endParaRPr lang="he-IL" sz="4800" b="1" dirty="0">
              <a:solidFill>
                <a:prstClr val="black"/>
              </a:solidFill>
              <a:latin typeface="Gisha" panose="020B0502040204020203" pitchFamily="34" charset="-79"/>
              <a:cs typeface="Gisha" panose="020B0502040204020203" pitchFamily="34" charset="-79"/>
            </a:endParaRPr>
          </a:p>
          <a:p>
            <a:pPr algn="r" rtl="1"/>
            <a:endParaRPr lang="he-IL" sz="4800" b="1" dirty="0">
              <a:solidFill>
                <a:prstClr val="black"/>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3068025" y="3149885"/>
            <a:ext cx="6052553" cy="2255585"/>
          </a:xfrm>
          <a:prstGeom prst="rect">
            <a:avLst/>
          </a:prstGeom>
        </p:spPr>
      </p:pic>
    </p:spTree>
    <p:extLst>
      <p:ext uri="{BB962C8B-B14F-4D97-AF65-F5344CB8AC3E}">
        <p14:creationId xmlns:p14="http://schemas.microsoft.com/office/powerpoint/2010/main" val="417312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B0F0"/>
                </a:solidFill>
                <a:latin typeface="David" panose="020E0502060401010101" pitchFamily="34" charset="-79"/>
                <a:cs typeface="David" panose="020E0502060401010101" pitchFamily="34" charset="-79"/>
              </a:rPr>
              <a:t>תרבות של מצוינות בבית הספר</a:t>
            </a:r>
          </a:p>
        </p:txBody>
      </p:sp>
      <p:sp>
        <p:nvSpPr>
          <p:cNvPr id="3" name="מציין מיקום תוכן 2"/>
          <p:cNvSpPr>
            <a:spLocks noGrp="1"/>
          </p:cNvSpPr>
          <p:nvPr>
            <p:ph idx="1"/>
          </p:nvPr>
        </p:nvSpPr>
        <p:spPr>
          <a:xfrm>
            <a:off x="689956" y="2352114"/>
            <a:ext cx="9888876" cy="3672408"/>
          </a:xfrm>
        </p:spPr>
        <p:txBody>
          <a:bodyPr>
            <a:normAutofit lnSpcReduction="10000"/>
          </a:bodyPr>
          <a:lstStyle/>
          <a:p>
            <a:pPr algn="r" rtl="1">
              <a:lnSpc>
                <a:spcPct val="115000"/>
              </a:lnSpc>
              <a:spcAft>
                <a:spcPts val="1000"/>
              </a:spcAft>
              <a:buFont typeface="Wingdings" panose="05000000000000000000" pitchFamily="2" charset="2"/>
              <a:buChar char="q"/>
            </a:pPr>
            <a:r>
              <a:rPr lang="he-IL" dirty="0">
                <a:solidFill>
                  <a:srgbClr val="0070C0"/>
                </a:solidFill>
                <a:latin typeface="David" panose="020E0502060401010101" pitchFamily="34" charset="-79"/>
                <a:ea typeface="Calibri"/>
                <a:cs typeface="David" panose="020E0502060401010101" pitchFamily="34" charset="-79"/>
              </a:rPr>
              <a:t>מהי מצוינות בבית הספר?</a:t>
            </a:r>
            <a:r>
              <a:rPr lang="en-US" dirty="0">
                <a:solidFill>
                  <a:srgbClr val="0070C0"/>
                </a:solidFill>
                <a:latin typeface="David" panose="020E0502060401010101" pitchFamily="34" charset="-79"/>
                <a:ea typeface="Calibri"/>
                <a:cs typeface="David" panose="020E0502060401010101" pitchFamily="34" charset="-79"/>
              </a:rPr>
              <a:t> </a:t>
            </a:r>
          </a:p>
          <a:p>
            <a:pPr algn="r" rtl="1">
              <a:lnSpc>
                <a:spcPct val="115000"/>
              </a:lnSpc>
              <a:spcAft>
                <a:spcPts val="1000"/>
              </a:spcAft>
              <a:buFont typeface="Wingdings" panose="05000000000000000000" pitchFamily="2" charset="2"/>
              <a:buChar char="q"/>
            </a:pPr>
            <a:r>
              <a:rPr lang="he-IL" dirty="0">
                <a:solidFill>
                  <a:srgbClr val="0070C0"/>
                </a:solidFill>
                <a:latin typeface="David" panose="020E0502060401010101" pitchFamily="34" charset="-79"/>
                <a:ea typeface="Calibri"/>
                <a:cs typeface="David" panose="020E0502060401010101" pitchFamily="34" charset="-79"/>
              </a:rPr>
              <a:t>מהי מצוינות של התלמידים? מה ההבדל בין השכבות?</a:t>
            </a:r>
            <a:r>
              <a:rPr lang="en-US" dirty="0">
                <a:solidFill>
                  <a:srgbClr val="0070C0"/>
                </a:solidFill>
                <a:latin typeface="David" panose="020E0502060401010101" pitchFamily="34" charset="-79"/>
                <a:ea typeface="Calibri"/>
                <a:cs typeface="David" panose="020E0502060401010101" pitchFamily="34" charset="-79"/>
              </a:rPr>
              <a:t> </a:t>
            </a:r>
            <a:r>
              <a:rPr lang="he-IL" dirty="0">
                <a:solidFill>
                  <a:srgbClr val="0070C0"/>
                </a:solidFill>
                <a:latin typeface="David" panose="020E0502060401010101" pitchFamily="34" charset="-79"/>
                <a:ea typeface="Calibri"/>
                <a:cs typeface="David" panose="020E0502060401010101" pitchFamily="34" charset="-79"/>
              </a:rPr>
              <a:t>בין המקצועות?</a:t>
            </a:r>
            <a:r>
              <a:rPr lang="en-US" dirty="0">
                <a:solidFill>
                  <a:srgbClr val="0070C0"/>
                </a:solidFill>
                <a:latin typeface="David" panose="020E0502060401010101" pitchFamily="34" charset="-79"/>
                <a:ea typeface="Calibri"/>
                <a:cs typeface="David" panose="020E0502060401010101" pitchFamily="34" charset="-79"/>
              </a:rPr>
              <a:t>  </a:t>
            </a:r>
          </a:p>
          <a:p>
            <a:pPr algn="r" rtl="1">
              <a:lnSpc>
                <a:spcPct val="115000"/>
              </a:lnSpc>
              <a:spcAft>
                <a:spcPts val="1000"/>
              </a:spcAft>
              <a:buFont typeface="Wingdings" panose="05000000000000000000" pitchFamily="2" charset="2"/>
              <a:buChar char="q"/>
            </a:pPr>
            <a:r>
              <a:rPr lang="he-IL" dirty="0">
                <a:solidFill>
                  <a:srgbClr val="0070C0"/>
                </a:solidFill>
                <a:latin typeface="David" panose="020E0502060401010101" pitchFamily="34" charset="-79"/>
                <a:ea typeface="Calibri"/>
                <a:cs typeface="David" panose="020E0502060401010101" pitchFamily="34" charset="-79"/>
              </a:rPr>
              <a:t>מה המקום של כל אחד בצוות בתהליך המצוינות? ומה הכוח הקבוצתי?</a:t>
            </a:r>
          </a:p>
          <a:p>
            <a:pPr algn="r" rtl="1">
              <a:lnSpc>
                <a:spcPct val="115000"/>
              </a:lnSpc>
              <a:spcAft>
                <a:spcPts val="1000"/>
              </a:spcAft>
              <a:buFont typeface="Wingdings" panose="05000000000000000000" pitchFamily="2" charset="2"/>
              <a:buChar char="q"/>
            </a:pPr>
            <a:r>
              <a:rPr lang="he-IL" dirty="0">
                <a:solidFill>
                  <a:srgbClr val="0070C0"/>
                </a:solidFill>
                <a:latin typeface="David" panose="020E0502060401010101" pitchFamily="34" charset="-79"/>
                <a:ea typeface="Calibri"/>
                <a:cs typeface="David" panose="020E0502060401010101" pitchFamily="34" charset="-79"/>
              </a:rPr>
              <a:t>מה הופך צוות למצוין?</a:t>
            </a:r>
            <a:r>
              <a:rPr lang="en-US" dirty="0">
                <a:solidFill>
                  <a:srgbClr val="0070C0"/>
                </a:solidFill>
                <a:latin typeface="David" panose="020E0502060401010101" pitchFamily="34" charset="-79"/>
                <a:ea typeface="Calibri"/>
                <a:cs typeface="David" panose="020E0502060401010101" pitchFamily="34" charset="-79"/>
              </a:rPr>
              <a:t> </a:t>
            </a:r>
          </a:p>
          <a:p>
            <a:pPr algn="r" rtl="1">
              <a:lnSpc>
                <a:spcPct val="115000"/>
              </a:lnSpc>
              <a:spcAft>
                <a:spcPts val="1000"/>
              </a:spcAft>
              <a:buFont typeface="Wingdings" panose="05000000000000000000" pitchFamily="2" charset="2"/>
              <a:buChar char="q"/>
            </a:pPr>
            <a:r>
              <a:rPr lang="he-IL" dirty="0">
                <a:solidFill>
                  <a:srgbClr val="0070C0"/>
                </a:solidFill>
                <a:latin typeface="David" panose="020E0502060401010101" pitchFamily="34" charset="-79"/>
                <a:ea typeface="Calibri"/>
                <a:cs typeface="David" panose="020E0502060401010101" pitchFamily="34" charset="-79"/>
              </a:rPr>
              <a:t>מה יכולה התכנית לתרום למימוש המצוינות בבית הספר? </a:t>
            </a:r>
            <a:endParaRPr lang="en-US" dirty="0">
              <a:solidFill>
                <a:srgbClr val="0070C0"/>
              </a:solidFill>
              <a:latin typeface="David" panose="020E0502060401010101" pitchFamily="34" charset="-79"/>
              <a:ea typeface="Calibri"/>
              <a:cs typeface="David" panose="020E0502060401010101" pitchFamily="34" charset="-79"/>
            </a:endParaRPr>
          </a:p>
          <a:p>
            <a:pPr algn="r" rtl="1"/>
            <a:endParaRPr lang="he-IL" dirty="0"/>
          </a:p>
        </p:txBody>
      </p:sp>
    </p:spTree>
    <p:extLst>
      <p:ext uri="{BB962C8B-B14F-4D97-AF65-F5344CB8AC3E}">
        <p14:creationId xmlns:p14="http://schemas.microsoft.com/office/powerpoint/2010/main" val="31415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0" y="0"/>
            <a:ext cx="12119955" cy="6858000"/>
          </a:xfrm>
          <a:prstGeom prst="rect">
            <a:avLst/>
          </a:prstGeom>
        </p:spPr>
      </p:pic>
      <p:sp>
        <p:nvSpPr>
          <p:cNvPr id="3" name="TextBox 2"/>
          <p:cNvSpPr txBox="1"/>
          <p:nvPr/>
        </p:nvSpPr>
        <p:spPr>
          <a:xfrm>
            <a:off x="598515" y="2274838"/>
            <a:ext cx="3956859" cy="2308324"/>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מה בין מצוינות להצטיינות?</a:t>
            </a:r>
            <a:r>
              <a:rPr kumimoji="0" lang="en-US" sz="4800" b="1"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a:t>
            </a:r>
            <a:endParaRPr kumimoji="0" lang="he-IL" sz="4800" b="1"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endParaRPr>
          </a:p>
        </p:txBody>
      </p:sp>
    </p:spTree>
    <p:extLst>
      <p:ext uri="{BB962C8B-B14F-4D97-AF65-F5344CB8AC3E}">
        <p14:creationId xmlns:p14="http://schemas.microsoft.com/office/powerpoint/2010/main" val="257542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6"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תמונה 4"/>
          <p:cNvPicPr>
            <a:picLocks noChangeAspect="1"/>
          </p:cNvPicPr>
          <p:nvPr/>
        </p:nvPicPr>
        <p:blipFill>
          <a:blip r:embed="rId2"/>
          <a:stretch>
            <a:fillRect/>
          </a:stretch>
        </p:blipFill>
        <p:spPr>
          <a:xfrm>
            <a:off x="986429" y="4181302"/>
            <a:ext cx="2395458" cy="2049855"/>
          </a:xfrm>
          <a:prstGeom prst="rect">
            <a:avLst/>
          </a:prstGeom>
        </p:spPr>
      </p:pic>
      <p:sp>
        <p:nvSpPr>
          <p:cNvPr id="7" name="מציין מיקום תוכן 4"/>
          <p:cNvSpPr>
            <a:spLocks noGrp="1"/>
          </p:cNvSpPr>
          <p:nvPr>
            <p:ph idx="1"/>
          </p:nvPr>
        </p:nvSpPr>
        <p:spPr>
          <a:xfrm>
            <a:off x="3465704" y="1072885"/>
            <a:ext cx="6223689" cy="4525963"/>
          </a:xfrm>
        </p:spPr>
        <p:txBody>
          <a:bodyPr>
            <a:normAutofit/>
          </a:bodyPr>
          <a:lstStyle/>
          <a:p>
            <a:pPr algn="just" rtl="1">
              <a:buFont typeface="Wingdings" panose="05000000000000000000" pitchFamily="2" charset="2"/>
              <a:buChar char="q"/>
            </a:pPr>
            <a:r>
              <a:rPr lang="he-IL" sz="2600" b="1" dirty="0">
                <a:solidFill>
                  <a:srgbClr val="0070C0"/>
                </a:solidFill>
                <a:latin typeface="David" panose="020E0502060401010101" pitchFamily="34" charset="-79"/>
                <a:cs typeface="David" panose="020E0502060401010101" pitchFamily="34" charset="-79"/>
              </a:rPr>
              <a:t>מיצוי</a:t>
            </a:r>
            <a:r>
              <a:rPr lang="he-IL" sz="2600" dirty="0">
                <a:solidFill>
                  <a:srgbClr val="0070C0"/>
                </a:solidFill>
                <a:latin typeface="David" panose="020E0502060401010101" pitchFamily="34" charset="-79"/>
                <a:cs typeface="David" panose="020E0502060401010101" pitchFamily="34" charset="-79"/>
              </a:rPr>
              <a:t> – מיצוי הפוטנציאל האישי. מיצוי היכולת וטיפוח המצוינות, בדרך כלל בקבוצות ה"קצה".  </a:t>
            </a:r>
          </a:p>
          <a:p>
            <a:pPr algn="just" rtl="1">
              <a:buFont typeface="Wingdings" panose="05000000000000000000" pitchFamily="2" charset="2"/>
              <a:buChar char="q"/>
            </a:pPr>
            <a:endParaRPr lang="he-IL" sz="2600" dirty="0">
              <a:solidFill>
                <a:srgbClr val="0070C0"/>
              </a:solidFill>
              <a:latin typeface="David" panose="020E0502060401010101" pitchFamily="34" charset="-79"/>
              <a:cs typeface="David" panose="020E0502060401010101" pitchFamily="34" charset="-79"/>
            </a:endParaRPr>
          </a:p>
          <a:p>
            <a:pPr algn="just" rtl="1">
              <a:buFont typeface="Wingdings" panose="05000000000000000000" pitchFamily="2" charset="2"/>
              <a:buChar char="q"/>
            </a:pPr>
            <a:r>
              <a:rPr lang="he-IL" sz="2600" dirty="0">
                <a:solidFill>
                  <a:srgbClr val="0070C0"/>
                </a:solidFill>
                <a:latin typeface="David" panose="020E0502060401010101" pitchFamily="34" charset="-79"/>
                <a:cs typeface="David" panose="020E0502060401010101" pitchFamily="34" charset="-79"/>
              </a:rPr>
              <a:t> </a:t>
            </a:r>
            <a:r>
              <a:rPr lang="he-IL" sz="2600" b="1" dirty="0">
                <a:solidFill>
                  <a:srgbClr val="0070C0"/>
                </a:solidFill>
                <a:latin typeface="David" panose="020E0502060401010101" pitchFamily="34" charset="-79"/>
                <a:cs typeface="David" panose="020E0502060401010101" pitchFamily="34" charset="-79"/>
              </a:rPr>
              <a:t>מצוינות -</a:t>
            </a:r>
            <a:r>
              <a:rPr lang="he-IL" sz="2600" dirty="0">
                <a:solidFill>
                  <a:srgbClr val="0070C0"/>
                </a:solidFill>
                <a:latin typeface="David" panose="020E0502060401010101" pitchFamily="34" charset="-79"/>
                <a:cs typeface="David" panose="020E0502060401010101" pitchFamily="34" charset="-79"/>
              </a:rPr>
              <a:t> תהליך מיצוי גדל של הפוטנציאל האישי. תהליך פנימי מתפתח, התלוי אך ורק באדם עצמו ובפיתוחו האישי ללא גבול.  </a:t>
            </a:r>
          </a:p>
          <a:p>
            <a:pPr algn="just" rtl="1">
              <a:buFont typeface="Wingdings" panose="05000000000000000000" pitchFamily="2" charset="2"/>
              <a:buChar char="q"/>
            </a:pPr>
            <a:endParaRPr lang="he-IL" sz="2600" dirty="0">
              <a:solidFill>
                <a:srgbClr val="0070C0"/>
              </a:solidFill>
              <a:latin typeface="David" panose="020E0502060401010101" pitchFamily="34" charset="-79"/>
              <a:cs typeface="David" panose="020E0502060401010101" pitchFamily="34" charset="-79"/>
            </a:endParaRPr>
          </a:p>
          <a:p>
            <a:pPr algn="just" rtl="1">
              <a:buFont typeface="Wingdings" panose="05000000000000000000" pitchFamily="2" charset="2"/>
              <a:buChar char="q"/>
            </a:pPr>
            <a:r>
              <a:rPr lang="he-IL" sz="2600" b="1" dirty="0">
                <a:solidFill>
                  <a:srgbClr val="0070C0"/>
                </a:solidFill>
                <a:latin typeface="David" panose="020E0502060401010101" pitchFamily="34" charset="-79"/>
                <a:cs typeface="David" panose="020E0502060401010101" pitchFamily="34" charset="-79"/>
              </a:rPr>
              <a:t>הצטיינות</a:t>
            </a:r>
            <a:r>
              <a:rPr lang="he-IL" sz="2600" dirty="0">
                <a:solidFill>
                  <a:srgbClr val="0070C0"/>
                </a:solidFill>
                <a:latin typeface="David" panose="020E0502060401010101" pitchFamily="34" charset="-79"/>
                <a:cs typeface="David" panose="020E0502060401010101" pitchFamily="34" charset="-79"/>
              </a:rPr>
              <a:t> - מופע יחסי, חיצוני ומוגבל בתנאי התקיימותו. ההצטיינות היא יחסית לאחר והיא  מתרחשת במקום, בזמן, בתפקיד ובמצב מסוים ומופנית כלפי חוץ. </a:t>
            </a:r>
            <a:endParaRPr lang="he-IL" sz="2600" dirty="0">
              <a:solidFill>
                <a:srgbClr val="0070C0"/>
              </a:solidFill>
            </a:endParaRPr>
          </a:p>
        </p:txBody>
      </p:sp>
    </p:spTree>
    <p:extLst>
      <p:ext uri="{BB962C8B-B14F-4D97-AF65-F5344CB8AC3E}">
        <p14:creationId xmlns:p14="http://schemas.microsoft.com/office/powerpoint/2010/main" val="411391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rgbClr val="0070C0"/>
                </a:solidFill>
                <a:latin typeface="David" panose="020E0502060401010101" pitchFamily="34" charset="-79"/>
                <a:cs typeface="David" panose="020E0502060401010101" pitchFamily="34" charset="-79"/>
              </a:rPr>
              <a:t>רכיבי המצוינות </a:t>
            </a:r>
            <a:r>
              <a:rPr lang="he-IL" sz="2000" b="1" dirty="0">
                <a:solidFill>
                  <a:srgbClr val="0070C0"/>
                </a:solidFill>
                <a:latin typeface="David" panose="020E0502060401010101" pitchFamily="34" charset="-79"/>
                <a:cs typeface="David" panose="020E0502060401010101" pitchFamily="34" charset="-79"/>
                <a:hlinkClick r:id="rId2"/>
              </a:rPr>
              <a:t>(רות </a:t>
            </a:r>
            <a:r>
              <a:rPr lang="he-IL" sz="2000" b="1" dirty="0" err="1">
                <a:solidFill>
                  <a:srgbClr val="0070C0"/>
                </a:solidFill>
                <a:latin typeface="David" panose="020E0502060401010101" pitchFamily="34" charset="-79"/>
                <a:cs typeface="David" panose="020E0502060401010101" pitchFamily="34" charset="-79"/>
                <a:hlinkClick r:id="rId2"/>
              </a:rPr>
              <a:t>צפרוני</a:t>
            </a:r>
            <a:r>
              <a:rPr lang="he-IL" sz="2000" b="1" dirty="0">
                <a:solidFill>
                  <a:srgbClr val="0070C0"/>
                </a:solidFill>
                <a:latin typeface="David" panose="020E0502060401010101" pitchFamily="34" charset="-79"/>
                <a:cs typeface="David" panose="020E0502060401010101" pitchFamily="34" charset="-79"/>
                <a:hlinkClick r:id="rId2"/>
              </a:rPr>
              <a:t>)</a:t>
            </a:r>
            <a:endParaRPr lang="he-IL" sz="2000" b="1" dirty="0">
              <a:solidFill>
                <a:srgbClr val="0070C0"/>
              </a:solidFill>
              <a:latin typeface="David" panose="020E0502060401010101" pitchFamily="34" charset="-79"/>
              <a:cs typeface="David" panose="020E0502060401010101" pitchFamily="34" charset="-79"/>
            </a:endParaRPr>
          </a:p>
        </p:txBody>
      </p:sp>
      <p:sp>
        <p:nvSpPr>
          <p:cNvPr id="5" name="מציין מיקום תוכן 4"/>
          <p:cNvSpPr>
            <a:spLocks noGrp="1"/>
          </p:cNvSpPr>
          <p:nvPr>
            <p:ph idx="1"/>
          </p:nvPr>
        </p:nvSpPr>
        <p:spPr/>
        <p:txBody>
          <a:bodyPr>
            <a:noAutofit/>
          </a:bodyPr>
          <a:lstStyle/>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בסיס של יכולת קיימת - </a:t>
            </a:r>
            <a:r>
              <a:rPr lang="he-IL" sz="2000" dirty="0">
                <a:solidFill>
                  <a:srgbClr val="00B0F0"/>
                </a:solidFill>
                <a:latin typeface="David" panose="020E0502060401010101" pitchFamily="34" charset="-79"/>
                <a:cs typeface="David" panose="020E0502060401010101" pitchFamily="34" charset="-79"/>
              </a:rPr>
              <a:t>כישרון מסוים או מגוון יכולות הרלוונטיות לתחום.</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נחישות - </a:t>
            </a:r>
            <a:r>
              <a:rPr lang="he-IL" sz="2000" dirty="0">
                <a:solidFill>
                  <a:srgbClr val="00B0F0"/>
                </a:solidFill>
                <a:latin typeface="David" panose="020E0502060401010101" pitchFamily="34" charset="-79"/>
                <a:cs typeface="David" panose="020E0502060401010101" pitchFamily="34" charset="-79"/>
              </a:rPr>
              <a:t>חתירה החלטית להשגת המטרה. נכונות להמשיך ולנסות, פעם אחר פעם, עד לתוצאה הרצויה.</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אחריות ומחויבות -</a:t>
            </a:r>
            <a:r>
              <a:rPr lang="he-IL" sz="2000" dirty="0">
                <a:solidFill>
                  <a:srgbClr val="00B0F0"/>
                </a:solidFill>
                <a:latin typeface="David" panose="020E0502060401010101" pitchFamily="34" charset="-79"/>
                <a:cs typeface="David" panose="020E0502060401010101" pitchFamily="34" charset="-79"/>
              </a:rPr>
              <a:t> להשקעה. למאמץ, לריכוז המשאבים. לתשלום מחירים בדרך.</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התמדה -</a:t>
            </a:r>
            <a:r>
              <a:rPr lang="he-IL" sz="2000" dirty="0">
                <a:solidFill>
                  <a:srgbClr val="00B0F0"/>
                </a:solidFill>
                <a:latin typeface="David" panose="020E0502060401010101" pitchFamily="34" charset="-79"/>
                <a:cs typeface="David" panose="020E0502060401010101" pitchFamily="34" charset="-79"/>
              </a:rPr>
              <a:t> עבודה שיטתית על פי מתודולוגיה סדורה, תוך בחינה ושיפור מתמידים.</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תבונה</a:t>
            </a:r>
            <a:endParaRPr lang="he-IL" sz="2000" dirty="0">
              <a:solidFill>
                <a:srgbClr val="00B0F0"/>
              </a:solidFill>
              <a:latin typeface="David" panose="020E0502060401010101" pitchFamily="34" charset="-79"/>
              <a:cs typeface="David" panose="020E0502060401010101" pitchFamily="34" charset="-79"/>
            </a:endParaRP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מוטיבציה</a:t>
            </a:r>
            <a:endParaRPr lang="he-IL" sz="2000" dirty="0">
              <a:solidFill>
                <a:srgbClr val="00B0F0"/>
              </a:solidFill>
              <a:latin typeface="David" panose="020E0502060401010101" pitchFamily="34" charset="-79"/>
              <a:cs typeface="David" panose="020E0502060401010101" pitchFamily="34" charset="-79"/>
            </a:endParaRP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אמונה - </a:t>
            </a:r>
            <a:r>
              <a:rPr lang="he-IL" sz="2000" dirty="0">
                <a:solidFill>
                  <a:srgbClr val="00B0F0"/>
                </a:solidFill>
                <a:latin typeface="David" panose="020E0502060401010101" pitchFamily="34" charset="-79"/>
                <a:cs typeface="David" panose="020E0502060401010101" pitchFamily="34" charset="-79"/>
              </a:rPr>
              <a:t>בעצמי. בעשייה. בדרך. ברעיון. בכיוון. בתוצאה.</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רגישות -</a:t>
            </a:r>
            <a:r>
              <a:rPr lang="he-IL" sz="2000" dirty="0">
                <a:solidFill>
                  <a:srgbClr val="00B0F0"/>
                </a:solidFill>
                <a:latin typeface="David" panose="020E0502060401010101" pitchFamily="34" charset="-79"/>
                <a:cs typeface="David" panose="020E0502060401010101" pitchFamily="34" charset="-79"/>
              </a:rPr>
              <a:t> הקשבה והבנה כלפי תהליכים. כלפי אנשים. כלפי מצבים. כלפי דקויות ופרטים קטנים.</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סבלנות וסובלנות - </a:t>
            </a:r>
            <a:r>
              <a:rPr lang="he-IL" sz="2000" dirty="0">
                <a:solidFill>
                  <a:srgbClr val="00B0F0"/>
                </a:solidFill>
                <a:latin typeface="David" panose="020E0502060401010101" pitchFamily="34" charset="-79"/>
                <a:cs typeface="David" panose="020E0502060401010101" pitchFamily="34" charset="-79"/>
              </a:rPr>
              <a:t>אורך רוח לתוצאות לא רצויות. לגורמים בלתי צפויים. לעיכובים. לאילוצים ונסיבות.</a:t>
            </a:r>
          </a:p>
          <a:p>
            <a:pPr algn="r" rtl="1">
              <a:buFont typeface="Wingdings" panose="05000000000000000000" pitchFamily="2" charset="2"/>
              <a:buChar char="q"/>
            </a:pPr>
            <a:r>
              <a:rPr lang="he-IL" sz="2000" b="1" dirty="0">
                <a:solidFill>
                  <a:srgbClr val="00B0F0"/>
                </a:solidFill>
                <a:latin typeface="David" panose="020E0502060401010101" pitchFamily="34" charset="-79"/>
                <a:cs typeface="David" panose="020E0502060401010101" pitchFamily="34" charset="-79"/>
              </a:rPr>
              <a:t>דוגמה אישית - </a:t>
            </a:r>
            <a:r>
              <a:rPr lang="he-IL" sz="2000" dirty="0">
                <a:solidFill>
                  <a:srgbClr val="00B0F0"/>
                </a:solidFill>
                <a:latin typeface="David" panose="020E0502060401010101" pitchFamily="34" charset="-79"/>
                <a:cs typeface="David" panose="020E0502060401010101" pitchFamily="34" charset="-79"/>
              </a:rPr>
              <a:t>להוות דוגמה אישית לחברים לעבודה, לשותפי הדרך. לסביבה. להוביל.</a:t>
            </a:r>
          </a:p>
        </p:txBody>
      </p:sp>
    </p:spTree>
    <p:extLst>
      <p:ext uri="{BB962C8B-B14F-4D97-AF65-F5344CB8AC3E}">
        <p14:creationId xmlns:p14="http://schemas.microsoft.com/office/powerpoint/2010/main" val="387244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90945" y="118600"/>
            <a:ext cx="11571317" cy="6620799"/>
          </a:xfrm>
          <a:prstGeom prst="rect">
            <a:avLst/>
          </a:prstGeom>
        </p:spPr>
      </p:pic>
    </p:spTree>
    <p:extLst>
      <p:ext uri="{BB962C8B-B14F-4D97-AF65-F5344CB8AC3E}">
        <p14:creationId xmlns:p14="http://schemas.microsoft.com/office/powerpoint/2010/main" val="267921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247363" y="828312"/>
            <a:ext cx="7697274" cy="5201376"/>
          </a:xfrm>
          <a:prstGeom prst="rect">
            <a:avLst/>
          </a:prstGeom>
        </p:spPr>
      </p:pic>
    </p:spTree>
    <p:extLst>
      <p:ext uri="{BB962C8B-B14F-4D97-AF65-F5344CB8AC3E}">
        <p14:creationId xmlns:p14="http://schemas.microsoft.com/office/powerpoint/2010/main" val="364485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0" y="-98955"/>
            <a:ext cx="12191999" cy="6993962"/>
          </a:xfrm>
          <a:prstGeom prst="rect">
            <a:avLst/>
          </a:prstGeom>
        </p:spPr>
      </p:pic>
    </p:spTree>
    <p:extLst>
      <p:ext uri="{BB962C8B-B14F-4D97-AF65-F5344CB8AC3E}">
        <p14:creationId xmlns:p14="http://schemas.microsoft.com/office/powerpoint/2010/main" val="2254920418"/>
      </p:ext>
    </p:extLst>
  </p:cSld>
  <p:clrMapOvr>
    <a:masterClrMapping/>
  </p:clrMapOvr>
</p:sld>
</file>

<file path=ppt/theme/theme1.xml><?xml version="1.0" encoding="utf-8"?>
<a:theme xmlns:a="http://schemas.openxmlformats.org/drawingml/2006/main" name="1_Office Theme">
  <a:themeElements>
    <a:clrScheme name="התאמה אישית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התאמה אישית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582</Words>
  <Application>Microsoft Office PowerPoint</Application>
  <PresentationFormat>מסך רחב</PresentationFormat>
  <Paragraphs>87</Paragraphs>
  <Slides>28</Slides>
  <Notes>0</Notes>
  <HiddenSlides>0</HiddenSlides>
  <MMClips>0</MMClips>
  <ScaleCrop>false</ScaleCrop>
  <HeadingPairs>
    <vt:vector size="4" baseType="variant">
      <vt:variant>
        <vt:lpstr>ערכת נושא</vt:lpstr>
      </vt:variant>
      <vt:variant>
        <vt:i4>2</vt:i4>
      </vt:variant>
      <vt:variant>
        <vt:lpstr>כותרות שקופיות</vt:lpstr>
      </vt:variant>
      <vt:variant>
        <vt:i4>28</vt:i4>
      </vt:variant>
    </vt:vector>
  </HeadingPairs>
  <TitlesOfParts>
    <vt:vector size="30" baseType="lpstr">
      <vt:lpstr>1_Office Theme</vt:lpstr>
      <vt:lpstr>7_Office Theme</vt:lpstr>
      <vt:lpstr>מצגת של PowerPoint‏</vt:lpstr>
      <vt:lpstr>"רק על עצמי לספר ידעתי"   </vt:lpstr>
      <vt:lpstr>תרבות של מצוינות בבית הספר</vt:lpstr>
      <vt:lpstr>מצגת של PowerPoint‏</vt:lpstr>
      <vt:lpstr>מצגת של PowerPoint‏</vt:lpstr>
      <vt:lpstr>רכיבי המצוינות (רות צפרוני)</vt:lpstr>
      <vt:lpstr>מצגת של PowerPoint‏</vt:lpstr>
      <vt:lpstr>מצגת של PowerPoint‏</vt:lpstr>
      <vt:lpstr>מצגת של PowerPoint‏</vt:lpstr>
      <vt:lpstr>חשיבה מתפתחת – קרול דואק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לחשוב כמו זברה </vt:lpstr>
      <vt:lpstr>מטלה בקבוצות </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חזרה לשגרה  (גם אם קצת אחרת)</dc:title>
  <dc:creator>שי טל</dc:creator>
  <cp:lastModifiedBy>שרית</cp:lastModifiedBy>
  <cp:revision>172</cp:revision>
  <dcterms:created xsi:type="dcterms:W3CDTF">2020-10-12T12:59:39Z</dcterms:created>
  <dcterms:modified xsi:type="dcterms:W3CDTF">2024-12-12T07:38:56Z</dcterms:modified>
</cp:coreProperties>
</file>